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9" r:id="rId2"/>
    <p:sldId id="257" r:id="rId3"/>
    <p:sldId id="273" r:id="rId4"/>
    <p:sldId id="280" r:id="rId5"/>
    <p:sldId id="275" r:id="rId6"/>
    <p:sldId id="281" r:id="rId7"/>
  </p:sldIdLst>
  <p:sldSz cx="12192000" cy="6858000"/>
  <p:notesSz cx="6858000" cy="12192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4660"/>
  </p:normalViewPr>
  <p:slideViewPr>
    <p:cSldViewPr>
      <p:cViewPr varScale="1">
        <p:scale>
          <a:sx n="81" d="100"/>
          <a:sy n="81" d="100"/>
        </p:scale>
        <p:origin x="64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28F63-028C-4284-91D9-E73FACA11CEA}" type="datetimeFigureOut">
              <a:rPr lang="it-IT" smtClean="0"/>
              <a:t>03/12/2024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228600" y="1524000"/>
            <a:ext cx="731520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5867400"/>
            <a:ext cx="5486400" cy="4800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2CF39-E686-4912-BD50-F2A01B4B57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3275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It’s</a:t>
            </a:r>
            <a:r>
              <a:rPr lang="it-IT" dirty="0"/>
              <a:t> a big and general </a:t>
            </a:r>
            <a:r>
              <a:rPr lang="it-IT" dirty="0" err="1"/>
              <a:t>topic</a:t>
            </a:r>
            <a:r>
              <a:rPr lang="it-IT" dirty="0"/>
              <a:t>, so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need</a:t>
            </a:r>
            <a:r>
              <a:rPr lang="it-IT" dirty="0"/>
              <a:t> to start from the </a:t>
            </a:r>
            <a:r>
              <a:rPr lang="it-IT" dirty="0" err="1"/>
              <a:t>terms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in </a:t>
            </a:r>
            <a:r>
              <a:rPr lang="it-IT" dirty="0" err="1"/>
              <a:t>order</a:t>
            </a:r>
            <a:r>
              <a:rPr lang="it-IT" dirty="0"/>
              <a:t> to make concrete and focus </a:t>
            </a:r>
            <a:r>
              <a:rPr lang="it-IT" dirty="0" err="1"/>
              <a:t>better</a:t>
            </a:r>
            <a:r>
              <a:rPr lang="it-IT" dirty="0"/>
              <a:t> </a:t>
            </a:r>
            <a:r>
              <a:rPr lang="it-IT" dirty="0" err="1"/>
              <a:t>our</a:t>
            </a:r>
            <a:r>
              <a:rPr lang="it-IT" dirty="0"/>
              <a:t> </a:t>
            </a:r>
            <a:r>
              <a:rPr lang="it-IT" dirty="0" err="1"/>
              <a:t>intervention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D2CF39-E686-4912-BD50-F2A01B4B57F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553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D2CF39-E686-4912-BD50-F2A01B4B57F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823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840015-EFA8-626A-1F3E-EDA7A39B2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4F59F201-CE66-3BFD-4046-A2100FF7AF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9CC3410-3505-C10D-0B42-9D8E2BBB5B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751B4BB-4709-8C74-B34A-69BF040742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D2CF39-E686-4912-BD50-F2A01B4B57F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315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D2CF39-E686-4912-BD50-F2A01B4B57F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2227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BCF509-272C-08C9-A658-69CDD7C1A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D87958EB-4C92-3D3C-9A23-47519CD1BB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2EDC687-543A-BE91-4670-170ACAA861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DFEA715-E234-275A-0407-3766BE0DE5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D2CF39-E686-4912-BD50-F2A01B4B57F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5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Modifier le style des sous-titres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E189F2-1913-46C9-9535-777A9327D381}" type="datetimeFigureOut">
              <a:rPr lang="fr-FR"/>
              <a:t>03/12/2024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5CA1CF-37B9-4FCF-B945-15113F01600F}" type="slidenum">
              <a:rPr lang="fr-FR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E189F2-1913-46C9-9535-777A9327D381}" type="datetimeFigureOut">
              <a:rPr lang="fr-FR"/>
              <a:t>03/12/2024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5CA1CF-37B9-4FCF-B945-15113F01600F}" type="slidenum">
              <a:rPr lang="fr-FR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E189F2-1913-46C9-9535-777A9327D381}" type="datetimeFigureOut">
              <a:rPr lang="fr-FR"/>
              <a:t>03/12/2024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5CA1CF-37B9-4FCF-B945-15113F01600F}" type="slidenum">
              <a:rPr lang="fr-FR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E189F2-1913-46C9-9535-777A9327D381}" type="datetimeFigureOut">
              <a:rPr lang="fr-FR"/>
              <a:t>03/12/2024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5CA1CF-37B9-4FCF-B945-15113F01600F}" type="slidenum">
              <a:rPr lang="fr-FR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E189F2-1913-46C9-9535-777A9327D381}" type="datetimeFigureOut">
              <a:rPr lang="fr-FR"/>
              <a:t>03/12/2024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5CA1CF-37B9-4FCF-B945-15113F01600F}" type="slidenum">
              <a:rPr lang="fr-FR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E189F2-1913-46C9-9535-777A9327D381}" type="datetimeFigureOut">
              <a:rPr lang="fr-FR"/>
              <a:t>03/12/2024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5CA1CF-37B9-4FCF-B945-15113F01600F}" type="slidenum">
              <a:rPr lang="fr-FR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E189F2-1913-46C9-9535-777A9327D381}" type="datetimeFigureOut">
              <a:rPr lang="fr-FR"/>
              <a:t>03/12/2024</a:t>
            </a:fld>
            <a:endParaRPr lang="fr-FR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5CA1CF-37B9-4FCF-B945-15113F01600F}" type="slidenum">
              <a:rPr lang="fr-FR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E189F2-1913-46C9-9535-777A9327D381}" type="datetimeFigureOut">
              <a:rPr lang="fr-FR"/>
              <a:t>03/12/2024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5CA1CF-37B9-4FCF-B945-15113F01600F}" type="slidenum">
              <a:rPr lang="fr-FR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E189F2-1913-46C9-9535-777A9327D381}" type="datetimeFigureOut">
              <a:rPr lang="fr-FR"/>
              <a:t>03/12/2024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5CA1CF-37B9-4FCF-B945-15113F01600F}" type="slidenum">
              <a:rPr lang="fr-FR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E189F2-1913-46C9-9535-777A9327D381}" type="datetimeFigureOut">
              <a:rPr lang="fr-FR"/>
              <a:t>03/12/2024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5CA1CF-37B9-4FCF-B945-15113F01600F}" type="slidenum">
              <a:rPr lang="fr-FR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E189F2-1913-46C9-9535-777A9327D381}" type="datetimeFigureOut">
              <a:rPr lang="fr-FR"/>
              <a:t>03/12/2024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5CA1CF-37B9-4FCF-B945-15113F01600F}" type="slidenum">
              <a:rPr lang="fr-FR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6E189F2-1913-46C9-9535-777A9327D381}" type="datetimeFigureOut">
              <a:rPr lang="fr-FR"/>
              <a:t>03/12/2024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35CA1CF-37B9-4FCF-B945-15113F01600F}" type="slidenum">
              <a:rPr lang="fr-FR"/>
              <a:t>‹N›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539858" y="1589427"/>
            <a:ext cx="6204214" cy="1839573"/>
          </a:xfrm>
          <a:prstGeom prst="rect">
            <a:avLst/>
          </a:prstGeom>
          <a:ln>
            <a:noFill/>
          </a:ln>
        </p:spPr>
        <p:txBody>
          <a:bodyPr anchor="ctr">
            <a:normAutofit/>
          </a:bodyPr>
          <a:lstStyle/>
          <a:p>
            <a:pPr algn="l">
              <a:defRPr/>
            </a:pPr>
            <a:r>
              <a:rPr lang="en-US" sz="3600" b="1" dirty="0">
                <a:solidFill>
                  <a:srgbClr val="145DA0"/>
                </a:solidFill>
              </a:rPr>
              <a:t>Job and capabilities in Social Solidarity Economy</a:t>
            </a:r>
            <a:endParaRPr lang="fr-FR" b="1" dirty="0">
              <a:solidFill>
                <a:srgbClr val="145DA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rcRect b="19739"/>
          <a:stretch/>
        </p:blipFill>
        <p:spPr bwMode="auto">
          <a:xfrm>
            <a:off x="8414970" y="1540082"/>
            <a:ext cx="3545286" cy="2845445"/>
          </a:xfrm>
          <a:prstGeom prst="rect">
            <a:avLst/>
          </a:prstGeom>
        </p:spPr>
      </p:pic>
      <p:grpSp>
        <p:nvGrpSpPr>
          <p:cNvPr id="6" name="Groupe 5"/>
          <p:cNvGrpSpPr>
            <a:grpSpLocks noChangeAspect="1"/>
          </p:cNvGrpSpPr>
          <p:nvPr/>
        </p:nvGrpSpPr>
        <p:grpSpPr bwMode="auto">
          <a:xfrm>
            <a:off x="479376" y="206081"/>
            <a:ext cx="4538479" cy="742058"/>
            <a:chOff x="1335993" y="959002"/>
            <a:chExt cx="10017806" cy="1637948"/>
          </a:xfrm>
        </p:grpSpPr>
        <p:grpSp>
          <p:nvGrpSpPr>
            <p:cNvPr id="7" name="Groupe 6"/>
            <p:cNvGrpSpPr/>
            <p:nvPr/>
          </p:nvGrpSpPr>
          <p:grpSpPr bwMode="auto">
            <a:xfrm>
              <a:off x="1335993" y="1178034"/>
              <a:ext cx="6608911" cy="1418916"/>
              <a:chOff x="1335993" y="1178034"/>
              <a:chExt cx="6608911" cy="1418916"/>
            </a:xfrm>
          </p:grpSpPr>
          <p:pic>
            <p:nvPicPr>
              <p:cNvPr id="8" name="Image 13" descr="LOGO_CRIES"/>
              <p:cNvPicPr>
                <a:picLocks noChangeAspect="1" noChangeArrowheads="1"/>
              </p:cNvPicPr>
              <p:nvPr/>
            </p:nvPicPr>
            <p:blipFill>
              <a:blip r:embed="rId3"/>
              <a:srcRect l="6353" t="3382" r="8257"/>
              <a:stretch/>
            </p:blipFill>
            <p:spPr bwMode="auto">
              <a:xfrm>
                <a:off x="4563351" y="1178034"/>
                <a:ext cx="945734" cy="14189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</p:pic>
          <p:pic>
            <p:nvPicPr>
              <p:cNvPr id="9" name="Image 15" descr="LOGO_Solidarius Italia"/>
              <p:cNvPicPr>
                <a:picLocks noChangeAspect="1" noChangeArrowheads="1"/>
              </p:cNvPicPr>
              <p:nvPr/>
            </p:nvPicPr>
            <p:blipFill>
              <a:blip r:embed="rId4"/>
              <a:stretch/>
            </p:blipFill>
            <p:spPr bwMode="auto">
              <a:xfrm>
                <a:off x="1335993" y="1331863"/>
                <a:ext cx="2797823" cy="10790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</p:pic>
          <p:pic>
            <p:nvPicPr>
              <p:cNvPr id="10" name="Image 17" descr="LOGO_UFISC"/>
              <p:cNvPicPr>
                <a:picLocks noChangeAspect="1" noChangeArrowheads="1"/>
              </p:cNvPicPr>
              <p:nvPr/>
            </p:nvPicPr>
            <p:blipFill>
              <a:blip r:embed="rId5"/>
              <a:srcRect l="21745" t="23199" r="14855" b="28649"/>
              <a:stretch/>
            </p:blipFill>
            <p:spPr bwMode="auto">
              <a:xfrm>
                <a:off x="5938620" y="1346852"/>
                <a:ext cx="2006284" cy="108198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</p:pic>
        </p:grpSp>
        <p:sp>
          <p:nvSpPr>
            <p:cNvPr id="11" name="Titre 1"/>
            <p:cNvSpPr>
              <a:spLocks/>
            </p:cNvSpPr>
            <p:nvPr/>
          </p:nvSpPr>
          <p:spPr bwMode="auto">
            <a:xfrm>
              <a:off x="8374439" y="959002"/>
              <a:ext cx="2979360" cy="387850"/>
            </a:xfrm>
            <a:prstGeom prst="rect">
              <a:avLst/>
            </a:prstGeom>
            <a:grpFill/>
          </p:spPr>
          <p:txBody>
            <a:bodyPr vert="horz" lIns="91440" tIns="45720" rIns="91440" bIns="45720" rtlCol="0" anchor="b">
              <a:normAutofit fontScale="55000" lnSpcReduction="20000"/>
            </a:bodyPr>
            <a:lstStyle>
              <a:lvl1pPr algn="ctr" defTabSz="914400">
                <a:lnSpc>
                  <a:spcPct val="90000"/>
                </a:lnSpc>
                <a:spcBef>
                  <a:spcPts val="0"/>
                </a:spcBef>
                <a:buNone/>
                <a:defRPr sz="60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GB" sz="1200"/>
                <a:t>In collaboration with</a:t>
              </a:r>
            </a:p>
          </p:txBody>
        </p:sp>
        <p:pic>
          <p:nvPicPr>
            <p:cNvPr id="12" name="Image 8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8374439" y="1318421"/>
              <a:ext cx="2059976" cy="1105910"/>
            </a:xfrm>
            <a:prstGeom prst="rect">
              <a:avLst/>
            </a:prstGeom>
          </p:spPr>
        </p:pic>
      </p:grpSp>
      <p:sp>
        <p:nvSpPr>
          <p:cNvPr id="13" name="Titre 1"/>
          <p:cNvSpPr>
            <a:spLocks/>
          </p:cNvSpPr>
          <p:nvPr/>
        </p:nvSpPr>
        <p:spPr bwMode="auto">
          <a:xfrm>
            <a:off x="479376" y="3719791"/>
            <a:ext cx="6912768" cy="136815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dirty="0">
                <a:solidFill>
                  <a:srgbClr val="0DACAC"/>
                </a:solidFill>
              </a:rPr>
              <a:t>3rd December2024 </a:t>
            </a:r>
          </a:p>
          <a:p>
            <a:pPr>
              <a:defRPr/>
            </a:pPr>
            <a:endParaRPr lang="fr-FR" dirty="0">
              <a:solidFill>
                <a:srgbClr val="0DACAC"/>
              </a:solidFill>
            </a:endParaRPr>
          </a:p>
          <a:p>
            <a:pPr>
              <a:defRPr/>
            </a:pPr>
            <a:r>
              <a:rPr lang="fr-FR" dirty="0" err="1">
                <a:solidFill>
                  <a:srgbClr val="0DACAC"/>
                </a:solidFill>
              </a:rPr>
              <a:t>Soana</a:t>
            </a:r>
            <a:r>
              <a:rPr lang="fr-FR" dirty="0">
                <a:solidFill>
                  <a:srgbClr val="0DACAC"/>
                </a:solidFill>
              </a:rPr>
              <a:t> Tortora - </a:t>
            </a:r>
            <a:r>
              <a:rPr lang="fr-FR" dirty="0" err="1">
                <a:solidFill>
                  <a:srgbClr val="0DACAC"/>
                </a:solidFill>
              </a:rPr>
              <a:t>coordinator</a:t>
            </a:r>
            <a:r>
              <a:rPr lang="fr-FR" dirty="0">
                <a:solidFill>
                  <a:srgbClr val="0DACAC"/>
                </a:solidFill>
              </a:rPr>
              <a:t> of </a:t>
            </a:r>
            <a:r>
              <a:rPr lang="fr-FR" dirty="0" err="1">
                <a:solidFill>
                  <a:srgbClr val="0DACAC"/>
                </a:solidFill>
              </a:rPr>
              <a:t>Solidarius</a:t>
            </a:r>
            <a:r>
              <a:rPr lang="fr-FR" dirty="0">
                <a:solidFill>
                  <a:srgbClr val="0DACAC"/>
                </a:solidFill>
              </a:rPr>
              <a:t> </a:t>
            </a:r>
            <a:r>
              <a:rPr lang="fr-FR" dirty="0" err="1">
                <a:solidFill>
                  <a:srgbClr val="0DACAC"/>
                </a:solidFill>
              </a:rPr>
              <a:t>Italy</a:t>
            </a:r>
            <a:endParaRPr lang="fr-FR" dirty="0">
              <a:solidFill>
                <a:srgbClr val="0DACAC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7"/>
          <a:stretch/>
        </p:blipFill>
        <p:spPr bwMode="auto">
          <a:xfrm>
            <a:off x="9408368" y="6093296"/>
            <a:ext cx="2248583" cy="4722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Ellipse 4"/>
          <p:cNvSpPr>
            <a:spLocks noChangeAspect="1"/>
          </p:cNvSpPr>
          <p:nvPr/>
        </p:nvSpPr>
        <p:spPr bwMode="auto">
          <a:xfrm>
            <a:off x="11063761" y="-354875"/>
            <a:ext cx="1440000" cy="1440000"/>
          </a:xfrm>
          <a:prstGeom prst="ellipse">
            <a:avLst/>
          </a:prstGeom>
          <a:solidFill>
            <a:srgbClr val="145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riangle isocèle 5"/>
          <p:cNvSpPr>
            <a:spLocks noChangeAspect="1"/>
          </p:cNvSpPr>
          <p:nvPr/>
        </p:nvSpPr>
        <p:spPr bwMode="auto">
          <a:xfrm rot="19693073">
            <a:off x="11071849" y="5694640"/>
            <a:ext cx="1670400" cy="1440000"/>
          </a:xfrm>
          <a:prstGeom prst="triangle">
            <a:avLst>
              <a:gd name="adj" fmla="val 50000"/>
            </a:avLst>
          </a:prstGeom>
          <a:solidFill>
            <a:srgbClr val="00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399103CF-A4A9-5418-76F5-FA4E930FDD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1344" y="188641"/>
            <a:ext cx="10009112" cy="882970"/>
          </a:xfrm>
          <a:prstGeom prst="rect">
            <a:avLst/>
          </a:prstGeom>
          <a:ln>
            <a:noFill/>
          </a:ln>
        </p:spPr>
        <p:txBody>
          <a:bodyPr anchor="ctr">
            <a:normAutofit/>
          </a:bodyPr>
          <a:lstStyle/>
          <a:p>
            <a:pPr algn="l">
              <a:defRPr/>
            </a:pPr>
            <a:r>
              <a:rPr lang="en-US" sz="2800" dirty="0">
                <a:solidFill>
                  <a:srgbClr val="145DA0"/>
                </a:solidFill>
              </a:rPr>
              <a:t>Networking and development of solidarity and community economies placed based in urban and rural areas</a:t>
            </a:r>
            <a:endParaRPr lang="fr-FR" sz="2800" b="1" dirty="0">
              <a:solidFill>
                <a:srgbClr val="145DA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95A3A34-B226-C1BC-A814-517C2EC8BC85}"/>
              </a:ext>
            </a:extLst>
          </p:cNvPr>
          <p:cNvSpPr txBox="1"/>
          <p:nvPr/>
        </p:nvSpPr>
        <p:spPr>
          <a:xfrm>
            <a:off x="402120" y="2528071"/>
            <a:ext cx="36004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100" dirty="0">
                <a:latin typeface="+mj-lt"/>
              </a:rPr>
              <a:t>Community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6807A7E-E214-5308-FC1E-BC63E45A23A7}"/>
              </a:ext>
            </a:extLst>
          </p:cNvPr>
          <p:cNvSpPr txBox="1"/>
          <p:nvPr/>
        </p:nvSpPr>
        <p:spPr bwMode="auto">
          <a:xfrm>
            <a:off x="3935760" y="3378844"/>
            <a:ext cx="36004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100" dirty="0" err="1">
                <a:latin typeface="+mj-lt"/>
              </a:rPr>
              <a:t>Solidarity</a:t>
            </a:r>
            <a:r>
              <a:rPr lang="it-IT" sz="3100" dirty="0">
                <a:latin typeface="+mj-lt"/>
              </a:rPr>
              <a:t> and community </a:t>
            </a:r>
            <a:r>
              <a:rPr lang="it-IT" sz="3100" dirty="0" err="1">
                <a:latin typeface="+mj-lt"/>
              </a:rPr>
              <a:t>placed</a:t>
            </a:r>
            <a:r>
              <a:rPr lang="it-IT" sz="3100" dirty="0">
                <a:latin typeface="+mj-lt"/>
              </a:rPr>
              <a:t> </a:t>
            </a:r>
            <a:r>
              <a:rPr lang="it-IT" sz="3100" dirty="0" err="1">
                <a:latin typeface="+mj-lt"/>
              </a:rPr>
              <a:t>based</a:t>
            </a:r>
            <a:r>
              <a:rPr lang="it-IT" sz="3100" dirty="0">
                <a:latin typeface="+mj-lt"/>
              </a:rPr>
              <a:t> </a:t>
            </a:r>
            <a:r>
              <a:rPr lang="it-IT" sz="3100" dirty="0" err="1">
                <a:latin typeface="+mj-lt"/>
              </a:rPr>
              <a:t>economies</a:t>
            </a:r>
            <a:endParaRPr lang="it-IT" sz="3100" dirty="0">
              <a:latin typeface="+mj-lt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B07315D-F438-A822-34DA-F975F263AD85}"/>
              </a:ext>
            </a:extLst>
          </p:cNvPr>
          <p:cNvSpPr txBox="1"/>
          <p:nvPr/>
        </p:nvSpPr>
        <p:spPr bwMode="auto">
          <a:xfrm>
            <a:off x="7752184" y="5334919"/>
            <a:ext cx="36004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100" dirty="0">
                <a:latin typeface="+mj-lt"/>
              </a:rPr>
              <a:t>Networking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2DB5090-167A-FBB7-4FC8-DD4E476ACDBC}"/>
              </a:ext>
            </a:extLst>
          </p:cNvPr>
          <p:cNvSpPr txBox="1"/>
          <p:nvPr/>
        </p:nvSpPr>
        <p:spPr bwMode="auto">
          <a:xfrm>
            <a:off x="767408" y="1125494"/>
            <a:ext cx="10657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+mj-lt"/>
              </a:rPr>
              <a:t>Local participatory development starts from communities and comes back to them</a:t>
            </a:r>
          </a:p>
        </p:txBody>
      </p:sp>
      <p:pic>
        <p:nvPicPr>
          <p:cNvPr id="15" name="Picture 4" descr="freccia - Fap-Acli Veneto">
            <a:extLst>
              <a:ext uri="{FF2B5EF4-FFF2-40B4-BE49-F238E27FC236}">
                <a16:creationId xmlns:a16="http://schemas.microsoft.com/office/drawing/2014/main" id="{B82B0087-A02E-F71E-D06F-474BB6930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639053" flipH="1">
            <a:off x="2870973" y="2305001"/>
            <a:ext cx="1071418" cy="9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freccia - Fap-Acli Veneto">
            <a:extLst>
              <a:ext uri="{FF2B5EF4-FFF2-40B4-BE49-F238E27FC236}">
                <a16:creationId xmlns:a16="http://schemas.microsoft.com/office/drawing/2014/main" id="{17BAA277-6D8A-E3C5-A8E6-18D950547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6" y="5305660"/>
            <a:ext cx="1436519" cy="90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Ellipse 4"/>
          <p:cNvSpPr>
            <a:spLocks noChangeAspect="1"/>
          </p:cNvSpPr>
          <p:nvPr/>
        </p:nvSpPr>
        <p:spPr bwMode="auto">
          <a:xfrm>
            <a:off x="11063761" y="-354875"/>
            <a:ext cx="1440000" cy="1440000"/>
          </a:xfrm>
          <a:prstGeom prst="ellipse">
            <a:avLst/>
          </a:prstGeom>
          <a:solidFill>
            <a:srgbClr val="145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riangle isocèle 5"/>
          <p:cNvSpPr>
            <a:spLocks noChangeAspect="1"/>
          </p:cNvSpPr>
          <p:nvPr/>
        </p:nvSpPr>
        <p:spPr bwMode="auto">
          <a:xfrm rot="19693073">
            <a:off x="11071849" y="5694640"/>
            <a:ext cx="1670400" cy="1440000"/>
          </a:xfrm>
          <a:prstGeom prst="triangle">
            <a:avLst>
              <a:gd name="adj" fmla="val 50000"/>
            </a:avLst>
          </a:prstGeom>
          <a:solidFill>
            <a:srgbClr val="00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399103CF-A4A9-5418-76F5-FA4E930FDD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1344" y="188640"/>
            <a:ext cx="10153128" cy="1047651"/>
          </a:xfrm>
          <a:prstGeom prst="rect">
            <a:avLst/>
          </a:prstGeom>
          <a:ln>
            <a:noFill/>
          </a:ln>
        </p:spPr>
        <p:txBody>
          <a:bodyPr anchor="ctr">
            <a:normAutofit/>
          </a:bodyPr>
          <a:lstStyle/>
          <a:p>
            <a:pPr algn="l">
              <a:defRPr/>
            </a:pPr>
            <a:r>
              <a:rPr lang="en-US" sz="3100" dirty="0">
                <a:solidFill>
                  <a:srgbClr val="145DA0"/>
                </a:solidFill>
              </a:rPr>
              <a:t>Networking and the development of </a:t>
            </a:r>
            <a:r>
              <a:rPr lang="en-US" sz="3100" b="1" dirty="0">
                <a:solidFill>
                  <a:srgbClr val="00B0F0"/>
                </a:solidFill>
              </a:rPr>
              <a:t>solidarity and community economies </a:t>
            </a:r>
            <a:r>
              <a:rPr lang="en-US" sz="3100" dirty="0">
                <a:solidFill>
                  <a:srgbClr val="145DA0"/>
                </a:solidFill>
              </a:rPr>
              <a:t>placed based in urban and rural areas…</a:t>
            </a:r>
            <a:endParaRPr lang="fr-FR" sz="3100" b="1" dirty="0">
              <a:solidFill>
                <a:srgbClr val="145DA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95A3A34-B226-C1BC-A814-517C2EC8BC85}"/>
              </a:ext>
            </a:extLst>
          </p:cNvPr>
          <p:cNvSpPr txBox="1"/>
          <p:nvPr/>
        </p:nvSpPr>
        <p:spPr>
          <a:xfrm>
            <a:off x="191344" y="1270208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err="1">
                <a:latin typeface="+mj-lt"/>
              </a:rPr>
              <a:t>Solidarity</a:t>
            </a:r>
            <a:r>
              <a:rPr lang="it-IT" sz="2800" b="1" dirty="0">
                <a:latin typeface="+mj-lt"/>
              </a:rPr>
              <a:t> and community </a:t>
            </a:r>
            <a:r>
              <a:rPr lang="it-IT" sz="2800" b="1" dirty="0" err="1">
                <a:latin typeface="+mj-lt"/>
              </a:rPr>
              <a:t>economies</a:t>
            </a:r>
            <a:endParaRPr lang="it-IT" sz="2800" b="1" dirty="0">
              <a:latin typeface="+mj-lt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7DE5296-A60A-1660-DFE1-9FAC7230583D}"/>
              </a:ext>
            </a:extLst>
          </p:cNvPr>
          <p:cNvSpPr txBox="1"/>
          <p:nvPr/>
        </p:nvSpPr>
        <p:spPr>
          <a:xfrm>
            <a:off x="3791744" y="2100258"/>
            <a:ext cx="7773358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b="1" dirty="0">
                <a:latin typeface="+mj-lt"/>
                <a:cs typeface="Calibri Light"/>
              </a:rPr>
              <a:t>From </a:t>
            </a:r>
            <a:r>
              <a:rPr lang="en-US" sz="1700" b="1" dirty="0" err="1">
                <a:latin typeface="+mj-lt"/>
                <a:cs typeface="Calibri Light"/>
              </a:rPr>
              <a:t>latin</a:t>
            </a:r>
            <a:r>
              <a:rPr lang="en-US" sz="1700" b="1" dirty="0">
                <a:latin typeface="+mj-lt"/>
                <a:cs typeface="Calibri Light"/>
              </a:rPr>
              <a:t>: Solidus </a:t>
            </a:r>
            <a:r>
              <a:rPr lang="en-US" sz="1700" dirty="0">
                <a:latin typeface="+mj-lt"/>
                <a:cs typeface="Calibri Light"/>
              </a:rPr>
              <a:t>– for the Romans, it indicated the obligation assumed by a person, belonging to a group of debtors, to pay the debt</a:t>
            </a:r>
            <a:r>
              <a:rPr lang="en-US" sz="1700" dirty="0">
                <a:latin typeface="+mj-lt"/>
                <a:cs typeface="Calibri Light"/>
                <a:sym typeface="Wingdings" panose="05000000000000000000" pitchFamily="2" charset="2"/>
              </a:rPr>
              <a:t> this person </a:t>
            </a:r>
            <a:r>
              <a:rPr lang="en-US" sz="1700" dirty="0">
                <a:latin typeface="+mj-lt"/>
                <a:cs typeface="Calibri Light"/>
              </a:rPr>
              <a:t>was closely bound to others (interdependence link to the </a:t>
            </a:r>
            <a:r>
              <a:rPr lang="en-US" sz="1700" dirty="0" err="1">
                <a:latin typeface="+mj-lt"/>
                <a:cs typeface="Calibri Light"/>
              </a:rPr>
              <a:t>munus</a:t>
            </a:r>
            <a:r>
              <a:rPr lang="en-US" sz="1700" dirty="0">
                <a:latin typeface="+mj-lt"/>
                <a:cs typeface="Calibri Light"/>
              </a:rPr>
              <a:t>).</a:t>
            </a:r>
          </a:p>
          <a:p>
            <a:endParaRPr lang="en-US" sz="1700" dirty="0">
              <a:latin typeface="+mj-lt"/>
              <a:cs typeface="Calibri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>
                <a:latin typeface="+mj-lt"/>
                <a:cs typeface="Calibri Light"/>
              </a:rPr>
              <a:t>Communities </a:t>
            </a:r>
            <a:r>
              <a:rPr lang="en-US" sz="1700" dirty="0">
                <a:solidFill>
                  <a:srgbClr val="00A7A7"/>
                </a:solidFill>
                <a:latin typeface="+mj-lt"/>
                <a:cs typeface="Calibri Light"/>
              </a:rPr>
              <a:t>as vectors of economic transformation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74137BE-FD87-F5EC-C217-2AD626403CCD}"/>
              </a:ext>
            </a:extLst>
          </p:cNvPr>
          <p:cNvSpPr txBox="1"/>
          <p:nvPr/>
        </p:nvSpPr>
        <p:spPr bwMode="auto">
          <a:xfrm>
            <a:off x="767408" y="3417216"/>
            <a:ext cx="253664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u="sng" dirty="0"/>
              <a:t>Social </a:t>
            </a:r>
            <a:r>
              <a:rPr lang="it-IT" sz="1600" u="sng" dirty="0" err="1"/>
              <a:t>Solidarity</a:t>
            </a:r>
            <a:r>
              <a:rPr lang="it-IT" sz="1600" u="sng" dirty="0"/>
              <a:t> Economy</a:t>
            </a:r>
          </a:p>
          <a:p>
            <a:endParaRPr lang="it-IT" sz="16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err="1">
                <a:latin typeface="+mj-lt"/>
              </a:rPr>
              <a:t>Economic</a:t>
            </a:r>
            <a:r>
              <a:rPr lang="it-IT" sz="1600" dirty="0">
                <a:latin typeface="+mj-lt"/>
              </a:rPr>
              <a:t>, </a:t>
            </a:r>
            <a:r>
              <a:rPr lang="it-IT" sz="1600" dirty="0" err="1">
                <a:latin typeface="+mj-lt"/>
              </a:rPr>
              <a:t>enviromental</a:t>
            </a:r>
            <a:r>
              <a:rPr lang="it-IT" sz="1600" dirty="0">
                <a:latin typeface="+mj-lt"/>
              </a:rPr>
              <a:t> and social </a:t>
            </a:r>
            <a:r>
              <a:rPr lang="it-IT" sz="1600" dirty="0" err="1">
                <a:solidFill>
                  <a:srgbClr val="00A7A7"/>
                </a:solidFill>
                <a:latin typeface="+mj-lt"/>
              </a:rPr>
              <a:t>sustainability</a:t>
            </a:r>
            <a:endParaRPr lang="it-IT" sz="1600" dirty="0">
              <a:solidFill>
                <a:srgbClr val="00A7A7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A7A7"/>
                </a:solidFill>
                <a:latin typeface="+mj-lt"/>
              </a:rPr>
              <a:t>Collaboration </a:t>
            </a:r>
            <a:r>
              <a:rPr lang="it-IT" sz="1600" dirty="0">
                <a:latin typeface="+mj-lt"/>
              </a:rPr>
              <a:t>VS </a:t>
            </a:r>
            <a:r>
              <a:rPr lang="it-IT" sz="1600" dirty="0" err="1">
                <a:latin typeface="+mj-lt"/>
              </a:rPr>
              <a:t>competition</a:t>
            </a:r>
            <a:endParaRPr lang="it-IT" sz="1600" dirty="0">
              <a:latin typeface="+mj-lt"/>
            </a:endParaRPr>
          </a:p>
          <a:p>
            <a:endParaRPr lang="it-IT" sz="1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305C343-FCD5-AF60-460A-28190919D581}"/>
              </a:ext>
            </a:extLst>
          </p:cNvPr>
          <p:cNvSpPr txBox="1"/>
          <p:nvPr/>
        </p:nvSpPr>
        <p:spPr>
          <a:xfrm>
            <a:off x="4390149" y="4694489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A7A7"/>
                </a:solidFill>
                <a:latin typeface="+mj-lt"/>
                <a:cs typeface="Calibri Light"/>
              </a:rPr>
              <a:t>Enhancing people</a:t>
            </a:r>
            <a:endParaRPr lang="en-US" sz="3200" dirty="0">
              <a:latin typeface="+mj-lt"/>
              <a:cs typeface="Calibri Light"/>
              <a:sym typeface="Wingdings" panose="05000000000000000000" pitchFamily="2" charset="2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C5ADDE7-909C-481F-E93C-2853C384BEB1}"/>
              </a:ext>
            </a:extLst>
          </p:cNvPr>
          <p:cNvSpPr txBox="1"/>
          <p:nvPr/>
        </p:nvSpPr>
        <p:spPr bwMode="auto">
          <a:xfrm>
            <a:off x="9557633" y="3940525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A7A7"/>
                </a:solidFill>
                <a:latin typeface="+mj-lt"/>
                <a:cs typeface="Calibri Light"/>
                <a:sym typeface="Wingdings" panose="05000000000000000000" pitchFamily="2" charset="2"/>
              </a:rPr>
              <a:t>Enhancing</a:t>
            </a:r>
            <a:r>
              <a:rPr lang="en-US" sz="1800" dirty="0">
                <a:solidFill>
                  <a:srgbClr val="00A7A7"/>
                </a:solidFill>
                <a:latin typeface="+mj-lt"/>
                <a:cs typeface="Calibri Light"/>
                <a:sym typeface="Wingdings" panose="05000000000000000000" pitchFamily="2" charset="2"/>
              </a:rPr>
              <a:t> </a:t>
            </a:r>
            <a:r>
              <a:rPr lang="en-US" sz="3200" dirty="0">
                <a:solidFill>
                  <a:srgbClr val="00A7A7"/>
                </a:solidFill>
                <a:latin typeface="+mj-lt"/>
                <a:cs typeface="Calibri Light"/>
                <a:sym typeface="Wingdings" panose="05000000000000000000" pitchFamily="2" charset="2"/>
              </a:rPr>
              <a:t>territories</a:t>
            </a:r>
            <a:endParaRPr lang="en-US" sz="3200" dirty="0">
              <a:latin typeface="+mj-lt"/>
              <a:cs typeface="Calibri Light"/>
            </a:endParaRPr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677B3E32-E406-EEC1-8D41-BF4928304592}"/>
              </a:ext>
            </a:extLst>
          </p:cNvPr>
          <p:cNvSpPr/>
          <p:nvPr/>
        </p:nvSpPr>
        <p:spPr>
          <a:xfrm>
            <a:off x="335360" y="2780928"/>
            <a:ext cx="3132348" cy="2952327"/>
          </a:xfrm>
          <a:prstGeom prst="ellipse">
            <a:avLst/>
          </a:prstGeom>
          <a:noFill/>
          <a:ln w="28575"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Picture 4" descr="freccia - Fap-Acli Veneto">
            <a:extLst>
              <a:ext uri="{FF2B5EF4-FFF2-40B4-BE49-F238E27FC236}">
                <a16:creationId xmlns:a16="http://schemas.microsoft.com/office/drawing/2014/main" id="{8E676532-F43B-B633-1A66-F2D7BFB24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639053" flipH="1">
            <a:off x="9340711" y="2773156"/>
            <a:ext cx="1071418" cy="99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freccia - Fap-Acli Veneto">
            <a:extLst>
              <a:ext uri="{FF2B5EF4-FFF2-40B4-BE49-F238E27FC236}">
                <a16:creationId xmlns:a16="http://schemas.microsoft.com/office/drawing/2014/main" id="{716A7281-79EA-62DB-1B21-AB90202B4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 flipV="1">
            <a:off x="4704765" y="3522421"/>
            <a:ext cx="1071418" cy="120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05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02049B76-BD3D-78D6-6C24-27FF121BDABF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Ellipse 4">
            <a:extLst>
              <a:ext uri="{FF2B5EF4-FFF2-40B4-BE49-F238E27FC236}">
                <a16:creationId xmlns:a16="http://schemas.microsoft.com/office/drawing/2014/main" id="{51FA61A3-3437-EFAE-62A7-78E1934EC6AD}"/>
              </a:ext>
            </a:extLst>
          </p:cNvPr>
          <p:cNvSpPr>
            <a:spLocks noChangeAspect="1"/>
          </p:cNvSpPr>
          <p:nvPr/>
        </p:nvSpPr>
        <p:spPr bwMode="auto">
          <a:xfrm>
            <a:off x="11063761" y="-354875"/>
            <a:ext cx="1440000" cy="1440000"/>
          </a:xfrm>
          <a:prstGeom prst="ellipse">
            <a:avLst/>
          </a:prstGeom>
          <a:solidFill>
            <a:srgbClr val="145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riangle isocèle 5">
            <a:extLst>
              <a:ext uri="{FF2B5EF4-FFF2-40B4-BE49-F238E27FC236}">
                <a16:creationId xmlns:a16="http://schemas.microsoft.com/office/drawing/2014/main" id="{C890C422-94A5-EE21-074F-48F5741B7537}"/>
              </a:ext>
            </a:extLst>
          </p:cNvPr>
          <p:cNvSpPr>
            <a:spLocks noChangeAspect="1"/>
          </p:cNvSpPr>
          <p:nvPr/>
        </p:nvSpPr>
        <p:spPr bwMode="auto">
          <a:xfrm rot="19693073">
            <a:off x="11071849" y="5694640"/>
            <a:ext cx="1670400" cy="1440000"/>
          </a:xfrm>
          <a:prstGeom prst="triangle">
            <a:avLst>
              <a:gd name="adj" fmla="val 50000"/>
            </a:avLst>
          </a:prstGeom>
          <a:solidFill>
            <a:srgbClr val="00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B96D2D67-4532-F962-EAE9-565EE054988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1344" y="188640"/>
            <a:ext cx="10153128" cy="1047651"/>
          </a:xfrm>
          <a:prstGeom prst="rect">
            <a:avLst/>
          </a:prstGeom>
          <a:ln>
            <a:noFill/>
          </a:ln>
        </p:spPr>
        <p:txBody>
          <a:bodyPr anchor="ctr">
            <a:normAutofit/>
          </a:bodyPr>
          <a:lstStyle/>
          <a:p>
            <a:pPr algn="l">
              <a:defRPr/>
            </a:pPr>
            <a:r>
              <a:rPr lang="en-US" sz="3100" dirty="0">
                <a:solidFill>
                  <a:srgbClr val="145DA0"/>
                </a:solidFill>
              </a:rPr>
              <a:t>Networking and the development of </a:t>
            </a:r>
            <a:r>
              <a:rPr lang="en-US" sz="3100" b="1" dirty="0">
                <a:solidFill>
                  <a:srgbClr val="00B0F0"/>
                </a:solidFill>
              </a:rPr>
              <a:t>solidarity and community economies </a:t>
            </a:r>
            <a:r>
              <a:rPr lang="en-US" sz="3100" dirty="0">
                <a:solidFill>
                  <a:srgbClr val="145DA0"/>
                </a:solidFill>
              </a:rPr>
              <a:t>placed based in urban and rural areas…</a:t>
            </a:r>
            <a:endParaRPr lang="fr-FR" sz="3100" b="1" dirty="0">
              <a:solidFill>
                <a:srgbClr val="145DA0"/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6219263-2FF0-8FCD-05A6-950A6694678D}"/>
              </a:ext>
            </a:extLst>
          </p:cNvPr>
          <p:cNvSpPr txBox="1"/>
          <p:nvPr/>
        </p:nvSpPr>
        <p:spPr>
          <a:xfrm>
            <a:off x="6089605" y="1574342"/>
            <a:ext cx="47929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A7A7"/>
                </a:solidFill>
                <a:latin typeface="+mj-lt"/>
                <a:cs typeface="Calibri Light"/>
              </a:rPr>
              <a:t>Enhancing people</a:t>
            </a:r>
            <a:endParaRPr lang="en-US" sz="1700" dirty="0">
              <a:latin typeface="+mj-lt"/>
              <a:cs typeface="Calibri Light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960727C-D082-1343-F380-CF5464F15648}"/>
              </a:ext>
            </a:extLst>
          </p:cNvPr>
          <p:cNvSpPr txBox="1"/>
          <p:nvPr/>
        </p:nvSpPr>
        <p:spPr bwMode="auto">
          <a:xfrm>
            <a:off x="206110" y="1574342"/>
            <a:ext cx="4032448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A7A7"/>
                </a:solidFill>
                <a:latin typeface="+mj-lt"/>
                <a:cs typeface="Calibri Light"/>
                <a:sym typeface="Wingdings" panose="05000000000000000000" pitchFamily="2" charset="2"/>
              </a:rPr>
              <a:t>Enhancing territories </a:t>
            </a:r>
          </a:p>
          <a:p>
            <a:r>
              <a:rPr lang="en-US" sz="1700" dirty="0">
                <a:latin typeface="+mj-lt"/>
                <a:cs typeface="Calibri Light"/>
                <a:sym typeface="Wingdings" panose="05000000000000000000" pitchFamily="2" charset="2"/>
              </a:rPr>
              <a:t>(in urban and rural areas) :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8B759CFC-F2F8-5817-9AA5-9D0AD915F280}"/>
              </a:ext>
            </a:extLst>
          </p:cNvPr>
          <p:cNvSpPr txBox="1"/>
          <p:nvPr/>
        </p:nvSpPr>
        <p:spPr bwMode="auto">
          <a:xfrm>
            <a:off x="497965" y="2861876"/>
            <a:ext cx="37258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dirty="0">
                <a:latin typeface="+mj-lt"/>
                <a:cs typeface="Calibri Light"/>
                <a:sym typeface="Wingdings" panose="05000000000000000000" pitchFamily="2" charset="2"/>
              </a:rPr>
              <a:t>territories as heritages VS exploiting logic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+mj-lt"/>
                <a:cs typeface="Calibri Light"/>
                <a:sym typeface="Wingdings" panose="05000000000000000000" pitchFamily="2" charset="2"/>
              </a:rPr>
              <a:t>territories as </a:t>
            </a:r>
            <a:r>
              <a:rPr lang="en-US" sz="1800" dirty="0">
                <a:latin typeface="+mj-lt"/>
                <a:cs typeface="Calibri Light"/>
                <a:sym typeface="Wingdings" panose="05000000000000000000" pitchFamily="2" charset="2"/>
              </a:rPr>
              <a:t>places of freedom where the development of individuals goes hand in hand with the development  of living places</a:t>
            </a:r>
            <a:endParaRPr lang="en-US" sz="1800" dirty="0">
              <a:latin typeface="+mj-lt"/>
              <a:cs typeface="Calibri Light"/>
            </a:endParaRPr>
          </a:p>
          <a:p>
            <a:endParaRPr lang="it-IT" dirty="0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3854EA4-A4AE-A484-06AA-1F9C00F1C220}"/>
              </a:ext>
            </a:extLst>
          </p:cNvPr>
          <p:cNvSpPr txBox="1"/>
          <p:nvPr/>
        </p:nvSpPr>
        <p:spPr>
          <a:xfrm>
            <a:off x="6528048" y="2564904"/>
            <a:ext cx="4792921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>
              <a:latin typeface="+mj-lt"/>
              <a:cs typeface="Calibri Ligh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rgbClr val="00A7A7"/>
                </a:solidFill>
                <a:latin typeface="+mj-lt"/>
                <a:cs typeface="Calibri Light"/>
                <a:sym typeface="Wingdings" panose="05000000000000000000" pitchFamily="2" charset="2"/>
              </a:rPr>
              <a:t>valorizing capabilities instead skills: </a:t>
            </a:r>
            <a:r>
              <a:rPr lang="en-US" sz="1800" dirty="0">
                <a:latin typeface="+mj-lt"/>
                <a:cs typeface="Calibri Light"/>
                <a:sym typeface="Wingdings" panose="05000000000000000000" pitchFamily="2" charset="2"/>
              </a:rPr>
              <a:t> focus on the abilities and capacities of a person, that include also </a:t>
            </a:r>
            <a:r>
              <a:rPr lang="en-US" sz="1800" b="1" dirty="0">
                <a:latin typeface="+mj-lt"/>
                <a:cs typeface="Calibri Light"/>
                <a:sym typeface="Wingdings" panose="05000000000000000000" pitchFamily="2" charset="2"/>
              </a:rPr>
              <a:t>needs, desires, expectations </a:t>
            </a:r>
            <a:r>
              <a:rPr lang="en-US" sz="1800" dirty="0">
                <a:latin typeface="+mj-lt"/>
                <a:cs typeface="Calibri Light"/>
                <a:sym typeface="Wingdings" panose="05000000000000000000" pitchFamily="2" charset="2"/>
              </a:rPr>
              <a:t>and are strongly linked with </a:t>
            </a:r>
            <a:r>
              <a:rPr lang="en-US" sz="1800" b="1" dirty="0">
                <a:latin typeface="+mj-lt"/>
                <a:cs typeface="Calibri Light"/>
                <a:sym typeface="Wingdings" panose="05000000000000000000" pitchFamily="2" charset="2"/>
              </a:rPr>
              <a:t>“Substantial freedoms”</a:t>
            </a:r>
            <a:r>
              <a:rPr lang="en-US" sz="1800" dirty="0">
                <a:latin typeface="+mj-lt"/>
                <a:cs typeface="Calibri Light"/>
                <a:sym typeface="Wingdings" panose="05000000000000000000" pitchFamily="2" charset="2"/>
              </a:rPr>
              <a:t> that everyone has and that also depend on the (social, cultural and political) context in which they live (</a:t>
            </a:r>
            <a:r>
              <a:rPr lang="en-US" sz="1800" u="sng" dirty="0">
                <a:latin typeface="+mj-lt"/>
                <a:cs typeface="Calibri Light"/>
                <a:sym typeface="Wingdings" panose="05000000000000000000" pitchFamily="2" charset="2"/>
              </a:rPr>
              <a:t>Ref. Sen and Nussbaum</a:t>
            </a:r>
            <a:r>
              <a:rPr lang="en-US" sz="1800" dirty="0">
                <a:latin typeface="+mj-lt"/>
                <a:cs typeface="Calibri Light"/>
                <a:sym typeface="Wingdings" panose="05000000000000000000" pitchFamily="2" charset="2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+mj-lt"/>
                <a:cs typeface="Calibri Light"/>
                <a:sym typeface="Wingdings" panose="05000000000000000000" pitchFamily="2" charset="2"/>
              </a:rPr>
              <a:t>creating job opportunities: </a:t>
            </a:r>
            <a:r>
              <a:rPr lang="en-US" dirty="0">
                <a:latin typeface="+mj-lt"/>
                <a:cs typeface="Calibri Light"/>
              </a:rPr>
              <a:t>with </a:t>
            </a:r>
            <a:r>
              <a:rPr lang="en-US" dirty="0">
                <a:solidFill>
                  <a:srgbClr val="00A7A7"/>
                </a:solidFill>
                <a:latin typeface="+mj-lt"/>
                <a:cs typeface="Calibri Light"/>
              </a:rPr>
              <a:t>decent work </a:t>
            </a:r>
            <a:r>
              <a:rPr lang="en-US" dirty="0">
                <a:latin typeface="+mj-lt"/>
                <a:cs typeface="Calibri Light"/>
              </a:rPr>
              <a:t>that values the person as a whole</a:t>
            </a:r>
            <a:endParaRPr lang="en-US" dirty="0">
              <a:latin typeface="+mj-lt"/>
              <a:cs typeface="Calibri Light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latin typeface="+mj-lt"/>
                <a:cs typeface="Calibri Light"/>
                <a:sym typeface="Wingdings" panose="05000000000000000000" pitchFamily="2" charset="2"/>
              </a:rPr>
              <a:t>working on social inclusion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800" dirty="0">
              <a:latin typeface="+mj-lt"/>
              <a:cs typeface="Calibri Light"/>
              <a:sym typeface="Wingdings" panose="05000000000000000000" pitchFamily="2" charset="2"/>
            </a:endParaRPr>
          </a:p>
        </p:txBody>
      </p:sp>
      <p:pic>
        <p:nvPicPr>
          <p:cNvPr id="14" name="Picture 4" descr="freccia - Fap-Acli Veneto">
            <a:extLst>
              <a:ext uri="{FF2B5EF4-FFF2-40B4-BE49-F238E27FC236}">
                <a16:creationId xmlns:a16="http://schemas.microsoft.com/office/drawing/2014/main" id="{DF5A18A2-2F90-3011-23B4-2E5EA9819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33057" flipH="1" flipV="1">
            <a:off x="5167109" y="3445849"/>
            <a:ext cx="1071418" cy="120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freccia - Fap-Acli Veneto">
            <a:extLst>
              <a:ext uri="{FF2B5EF4-FFF2-40B4-BE49-F238E27FC236}">
                <a16:creationId xmlns:a16="http://schemas.microsoft.com/office/drawing/2014/main" id="{36015497-51B0-4513-2743-AD99F3028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92351" flipH="1" flipV="1">
            <a:off x="4412577" y="2156830"/>
            <a:ext cx="1071418" cy="120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701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Ellipse 4"/>
          <p:cNvSpPr>
            <a:spLocks noChangeAspect="1"/>
          </p:cNvSpPr>
          <p:nvPr/>
        </p:nvSpPr>
        <p:spPr bwMode="auto">
          <a:xfrm>
            <a:off x="11063761" y="-354875"/>
            <a:ext cx="1440000" cy="1440000"/>
          </a:xfrm>
          <a:prstGeom prst="ellipse">
            <a:avLst/>
          </a:prstGeom>
          <a:solidFill>
            <a:srgbClr val="145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riangle isocèle 5"/>
          <p:cNvSpPr>
            <a:spLocks noChangeAspect="1"/>
          </p:cNvSpPr>
          <p:nvPr/>
        </p:nvSpPr>
        <p:spPr bwMode="auto">
          <a:xfrm rot="19693073">
            <a:off x="11071849" y="5694640"/>
            <a:ext cx="1670400" cy="1440000"/>
          </a:xfrm>
          <a:prstGeom prst="triangle">
            <a:avLst>
              <a:gd name="adj" fmla="val 50000"/>
            </a:avLst>
          </a:prstGeom>
          <a:solidFill>
            <a:srgbClr val="00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399103CF-A4A9-5418-76F5-FA4E930FDD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1344" y="188640"/>
            <a:ext cx="10153128" cy="1047651"/>
          </a:xfrm>
          <a:prstGeom prst="rect">
            <a:avLst/>
          </a:prstGeom>
          <a:ln>
            <a:noFill/>
          </a:ln>
        </p:spPr>
        <p:txBody>
          <a:bodyPr anchor="ctr">
            <a:normAutofit/>
          </a:bodyPr>
          <a:lstStyle/>
          <a:p>
            <a:pPr algn="l">
              <a:defRPr/>
            </a:pPr>
            <a:r>
              <a:rPr lang="en-US" sz="3100" dirty="0">
                <a:solidFill>
                  <a:srgbClr val="00B0F0"/>
                </a:solidFill>
              </a:rPr>
              <a:t>Networking</a:t>
            </a:r>
            <a:r>
              <a:rPr lang="en-US" sz="3100" dirty="0">
                <a:solidFill>
                  <a:srgbClr val="145DA0"/>
                </a:solidFill>
              </a:rPr>
              <a:t> and the development of solidarity and community economies placed based in urban and rural areas…</a:t>
            </a:r>
            <a:endParaRPr lang="fr-FR" sz="3100" b="1" dirty="0">
              <a:solidFill>
                <a:srgbClr val="145DA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95A3A34-B226-C1BC-A814-517C2EC8BC85}"/>
              </a:ext>
            </a:extLst>
          </p:cNvPr>
          <p:cNvSpPr txBox="1"/>
          <p:nvPr/>
        </p:nvSpPr>
        <p:spPr>
          <a:xfrm>
            <a:off x="191344" y="1738002"/>
            <a:ext cx="2468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+mj-lt"/>
              </a:rPr>
              <a:t>Networking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7DE5296-A60A-1660-DFE1-9FAC7230583D}"/>
              </a:ext>
            </a:extLst>
          </p:cNvPr>
          <p:cNvSpPr txBox="1"/>
          <p:nvPr/>
        </p:nvSpPr>
        <p:spPr>
          <a:xfrm>
            <a:off x="433135" y="2708916"/>
            <a:ext cx="580688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  <a:cs typeface="Calibri Light"/>
              </a:rPr>
              <a:t>Communities </a:t>
            </a:r>
            <a:r>
              <a:rPr lang="en-US" sz="2400" dirty="0">
                <a:solidFill>
                  <a:srgbClr val="00A7A7"/>
                </a:solidFill>
                <a:latin typeface="+mj-lt"/>
                <a:cs typeface="Calibri Light"/>
              </a:rPr>
              <a:t>as vectors of social, cultural and political transformation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To go </a:t>
            </a:r>
            <a:r>
              <a:rPr lang="en-US" sz="2400" dirty="0">
                <a:solidFill>
                  <a:srgbClr val="00A7A7"/>
                </a:solidFill>
                <a:latin typeface="+mj-lt"/>
              </a:rPr>
              <a:t>beyond the local dimension </a:t>
            </a:r>
            <a:r>
              <a:rPr lang="en-US" sz="2400" dirty="0">
                <a:latin typeface="+mj-lt"/>
              </a:rPr>
              <a:t>and the specific sector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To </a:t>
            </a:r>
            <a:r>
              <a:rPr lang="en-US" sz="2400" dirty="0">
                <a:solidFill>
                  <a:srgbClr val="00A7A7"/>
                </a:solidFill>
                <a:latin typeface="+mj-lt"/>
              </a:rPr>
              <a:t>share know how</a:t>
            </a:r>
            <a:r>
              <a:rPr lang="en-US" sz="2400" dirty="0">
                <a:latin typeface="+mj-lt"/>
              </a:rPr>
              <a:t>, skills and tool (training)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To </a:t>
            </a:r>
            <a:r>
              <a:rPr lang="en-US" sz="2400" dirty="0">
                <a:solidFill>
                  <a:srgbClr val="00A7A7"/>
                </a:solidFill>
                <a:latin typeface="+mj-lt"/>
              </a:rPr>
              <a:t>share actions </a:t>
            </a:r>
            <a:r>
              <a:rPr lang="en-US" sz="2400" dirty="0">
                <a:latin typeface="+mj-lt"/>
              </a:rPr>
              <a:t>(social design)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To do </a:t>
            </a:r>
            <a:r>
              <a:rPr lang="en-US" sz="2400" dirty="0">
                <a:solidFill>
                  <a:srgbClr val="00A7A7"/>
                </a:solidFill>
                <a:latin typeface="+mj-lt"/>
              </a:rPr>
              <a:t>advocacy</a:t>
            </a:r>
          </a:p>
        </p:txBody>
      </p:sp>
      <p:pic>
        <p:nvPicPr>
          <p:cNvPr id="2" name="Segnaposto contenuto 3">
            <a:extLst>
              <a:ext uri="{FF2B5EF4-FFF2-40B4-BE49-F238E27FC236}">
                <a16:creationId xmlns:a16="http://schemas.microsoft.com/office/drawing/2014/main" id="{B19F7690-4FD6-73F7-AF48-5A82788B1BD7}"/>
              </a:ext>
            </a:extLst>
          </p:cNvPr>
          <p:cNvPicPr>
            <a:picLocks/>
          </p:cNvPicPr>
          <p:nvPr/>
        </p:nvPicPr>
        <p:blipFill rotWithShape="1">
          <a:blip r:embed="rId3" cstate="print"/>
          <a:srcRect l="-3631" r="-4392"/>
          <a:stretch/>
        </p:blipFill>
        <p:spPr bwMode="auto">
          <a:xfrm rot="5400000">
            <a:off x="8798395" y="645268"/>
            <a:ext cx="2199858" cy="2663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Segnaposto contenuto 3">
            <a:extLst>
              <a:ext uri="{FF2B5EF4-FFF2-40B4-BE49-F238E27FC236}">
                <a16:creationId xmlns:a16="http://schemas.microsoft.com/office/drawing/2014/main" id="{4FEF92C9-9B95-082C-B607-049BC5C91091}"/>
              </a:ext>
            </a:extLst>
          </p:cNvPr>
          <p:cNvPicPr>
            <a:picLocks/>
          </p:cNvPicPr>
          <p:nvPr/>
        </p:nvPicPr>
        <p:blipFill rotWithShape="1">
          <a:blip r:embed="rId4" cstate="print"/>
          <a:srcRect l="845" r="-152"/>
          <a:stretch/>
        </p:blipFill>
        <p:spPr bwMode="auto">
          <a:xfrm rot="5400000">
            <a:off x="9127331" y="2414245"/>
            <a:ext cx="1724065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Segnaposto contenuto 4">
            <a:extLst>
              <a:ext uri="{FF2B5EF4-FFF2-40B4-BE49-F238E27FC236}">
                <a16:creationId xmlns:a16="http://schemas.microsoft.com/office/drawing/2014/main" id="{EA2FD640-AE80-0523-02AE-4CF626FD2AA8}"/>
              </a:ext>
            </a:extLst>
          </p:cNvPr>
          <p:cNvPicPr>
            <a:picLocks/>
          </p:cNvPicPr>
          <p:nvPr/>
        </p:nvPicPr>
        <p:blipFill rotWithShape="1">
          <a:blip r:embed="rId5" cstate="print"/>
          <a:srcRect l="-382" r="464"/>
          <a:stretch/>
        </p:blipFill>
        <p:spPr bwMode="auto">
          <a:xfrm rot="5400000">
            <a:off x="9037888" y="4186557"/>
            <a:ext cx="1902950" cy="3046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961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D6364589-789D-83B0-FBF9-535B84B6D62B}"/>
            </a:ext>
          </a:extLst>
        </p:cNvPr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Ellipse 4">
            <a:extLst>
              <a:ext uri="{FF2B5EF4-FFF2-40B4-BE49-F238E27FC236}">
                <a16:creationId xmlns:a16="http://schemas.microsoft.com/office/drawing/2014/main" id="{6547B748-57BB-ECDE-6B1E-EF8D1DF14DA8}"/>
              </a:ext>
            </a:extLst>
          </p:cNvPr>
          <p:cNvSpPr>
            <a:spLocks noChangeAspect="1"/>
          </p:cNvSpPr>
          <p:nvPr/>
        </p:nvSpPr>
        <p:spPr bwMode="auto">
          <a:xfrm>
            <a:off x="11063761" y="-354875"/>
            <a:ext cx="1440000" cy="1440000"/>
          </a:xfrm>
          <a:prstGeom prst="ellipse">
            <a:avLst/>
          </a:prstGeom>
          <a:solidFill>
            <a:srgbClr val="145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riangle isocèle 5">
            <a:extLst>
              <a:ext uri="{FF2B5EF4-FFF2-40B4-BE49-F238E27FC236}">
                <a16:creationId xmlns:a16="http://schemas.microsoft.com/office/drawing/2014/main" id="{6758D0C0-228B-6755-EEB9-05947AC2C710}"/>
              </a:ext>
            </a:extLst>
          </p:cNvPr>
          <p:cNvSpPr>
            <a:spLocks noChangeAspect="1"/>
          </p:cNvSpPr>
          <p:nvPr/>
        </p:nvSpPr>
        <p:spPr bwMode="auto">
          <a:xfrm rot="19693073">
            <a:off x="11071849" y="5694640"/>
            <a:ext cx="1670400" cy="1440000"/>
          </a:xfrm>
          <a:prstGeom prst="triangle">
            <a:avLst>
              <a:gd name="adj" fmla="val 50000"/>
            </a:avLst>
          </a:prstGeom>
          <a:solidFill>
            <a:srgbClr val="00A7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5093FBF4-6A28-7946-9EE4-305396E77F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1344" y="188640"/>
            <a:ext cx="10153128" cy="1047651"/>
          </a:xfrm>
          <a:prstGeom prst="rect">
            <a:avLst/>
          </a:prstGeom>
          <a:ln>
            <a:noFill/>
          </a:ln>
        </p:spPr>
        <p:txBody>
          <a:bodyPr anchor="ctr">
            <a:normAutofit/>
          </a:bodyPr>
          <a:lstStyle/>
          <a:p>
            <a:pPr algn="l">
              <a:defRPr/>
            </a:pPr>
            <a:r>
              <a:rPr lang="en-US" sz="3100" dirty="0">
                <a:solidFill>
                  <a:srgbClr val="00B0F0"/>
                </a:solidFill>
              </a:rPr>
              <a:t>Networking</a:t>
            </a:r>
            <a:r>
              <a:rPr lang="en-US" sz="3100" dirty="0">
                <a:solidFill>
                  <a:srgbClr val="145DA0"/>
                </a:solidFill>
              </a:rPr>
              <a:t> and the development of solidarity and community economies placed based in urban and rural areas…</a:t>
            </a:r>
            <a:endParaRPr lang="fr-FR" sz="3100" b="1" dirty="0">
              <a:solidFill>
                <a:srgbClr val="145DA0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A74C155-812C-7DBD-EE6B-5C006A33E766}"/>
              </a:ext>
            </a:extLst>
          </p:cNvPr>
          <p:cNvSpPr txBox="1"/>
          <p:nvPr/>
        </p:nvSpPr>
        <p:spPr>
          <a:xfrm>
            <a:off x="2063552" y="1772816"/>
            <a:ext cx="828092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AUTOPOYESIS</a:t>
            </a:r>
            <a:r>
              <a:rPr lang="it-IT" dirty="0">
                <a:latin typeface="+mj-lt"/>
              </a:rPr>
              <a:t>: an open, self-</a:t>
            </a:r>
            <a:r>
              <a:rPr lang="it-IT" dirty="0" err="1">
                <a:latin typeface="+mj-lt"/>
              </a:rPr>
              <a:t>reproducing</a:t>
            </a:r>
            <a:r>
              <a:rPr lang="it-IT" dirty="0">
                <a:latin typeface="+mj-lt"/>
              </a:rPr>
              <a:t> system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INTENSITY: </a:t>
            </a:r>
            <a:r>
              <a:rPr lang="it-IT" dirty="0" err="1">
                <a:latin typeface="+mj-lt"/>
              </a:rPr>
              <a:t>each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node</a:t>
            </a:r>
            <a:r>
              <a:rPr lang="it-IT" dirty="0">
                <a:latin typeface="+mj-lt"/>
              </a:rPr>
              <a:t> must </a:t>
            </a:r>
            <a:r>
              <a:rPr lang="it-IT" dirty="0" err="1">
                <a:latin typeface="+mj-lt"/>
              </a:rPr>
              <a:t>reach</a:t>
            </a:r>
            <a:r>
              <a:rPr lang="it-IT" dirty="0">
                <a:latin typeface="+mj-lt"/>
              </a:rPr>
              <a:t> the </a:t>
            </a:r>
            <a:r>
              <a:rPr lang="it-IT" dirty="0" err="1">
                <a:latin typeface="+mj-lt"/>
              </a:rPr>
              <a:t>largest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number</a:t>
            </a:r>
            <a:r>
              <a:rPr lang="it-IT" dirty="0">
                <a:latin typeface="+mj-lt"/>
              </a:rPr>
              <a:t> of people in </a:t>
            </a:r>
            <a:r>
              <a:rPr lang="it-IT" dirty="0" err="1">
                <a:latin typeface="+mj-lt"/>
              </a:rPr>
              <a:t>its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territory</a:t>
            </a:r>
            <a:endParaRPr lang="it-IT" dirty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EXTENSION</a:t>
            </a:r>
            <a:r>
              <a:rPr lang="it-IT" dirty="0">
                <a:latin typeface="+mj-lt"/>
              </a:rPr>
              <a:t>: </a:t>
            </a:r>
            <a:r>
              <a:rPr lang="it-IT" dirty="0" err="1">
                <a:latin typeface="+mj-lt"/>
              </a:rPr>
              <a:t>ability</a:t>
            </a:r>
            <a:r>
              <a:rPr lang="it-IT" dirty="0">
                <a:latin typeface="+mj-lt"/>
              </a:rPr>
              <a:t> to </a:t>
            </a:r>
            <a:r>
              <a:rPr lang="it-IT" dirty="0" err="1">
                <a:latin typeface="+mj-lt"/>
              </a:rPr>
              <a:t>expand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into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other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territories</a:t>
            </a:r>
            <a:r>
              <a:rPr lang="it-IT" dirty="0">
                <a:latin typeface="+mj-lt"/>
              </a:rPr>
              <a:t> to </a:t>
            </a:r>
            <a:r>
              <a:rPr lang="it-IT" dirty="0" err="1">
                <a:latin typeface="+mj-lt"/>
              </a:rPr>
              <a:t>give</a:t>
            </a:r>
            <a:r>
              <a:rPr lang="it-IT" dirty="0">
                <a:latin typeface="+mj-lt"/>
              </a:rPr>
              <a:t> rise to </a:t>
            </a:r>
            <a:r>
              <a:rPr lang="it-IT" dirty="0" err="1">
                <a:latin typeface="+mj-lt"/>
              </a:rPr>
              <a:t>other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nodes</a:t>
            </a:r>
            <a:r>
              <a:rPr lang="it-IT" dirty="0">
                <a:latin typeface="+mj-lt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DIVERSITY</a:t>
            </a:r>
            <a:r>
              <a:rPr lang="it-IT" dirty="0">
                <a:latin typeface="+mj-lt"/>
              </a:rPr>
              <a:t>: </a:t>
            </a:r>
            <a:r>
              <a:rPr lang="it-IT" dirty="0" err="1">
                <a:latin typeface="+mj-lt"/>
              </a:rPr>
              <a:t>creativity</a:t>
            </a:r>
            <a:r>
              <a:rPr lang="it-IT" dirty="0">
                <a:latin typeface="+mj-lt"/>
              </a:rPr>
              <a:t> and </a:t>
            </a:r>
            <a:r>
              <a:rPr lang="it-IT" dirty="0" err="1">
                <a:latin typeface="+mj-lt"/>
              </a:rPr>
              <a:t>involvement</a:t>
            </a:r>
            <a:r>
              <a:rPr lang="it-IT" dirty="0">
                <a:latin typeface="+mj-lt"/>
              </a:rPr>
              <a:t> of </a:t>
            </a:r>
            <a:r>
              <a:rPr lang="it-IT" dirty="0" err="1">
                <a:latin typeface="+mj-lt"/>
              </a:rPr>
              <a:t>other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actors</a:t>
            </a:r>
            <a:r>
              <a:rPr lang="it-IT" dirty="0">
                <a:latin typeface="+mj-lt"/>
              </a:rPr>
              <a:t> (</a:t>
            </a:r>
            <a:r>
              <a:rPr lang="it-IT" dirty="0" err="1">
                <a:latin typeface="+mj-lt"/>
              </a:rPr>
              <a:t>including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institutional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ones</a:t>
            </a:r>
            <a:r>
              <a:rPr lang="it-IT" dirty="0">
                <a:latin typeface="+mj-lt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INTEGRALITY</a:t>
            </a:r>
            <a:r>
              <a:rPr lang="it-IT" dirty="0">
                <a:latin typeface="+mj-lt"/>
              </a:rPr>
              <a:t>: </a:t>
            </a:r>
            <a:r>
              <a:rPr lang="it-IT" dirty="0" err="1">
                <a:latin typeface="+mj-lt"/>
              </a:rPr>
              <a:t>all</a:t>
            </a:r>
            <a:r>
              <a:rPr lang="it-IT" dirty="0">
                <a:latin typeface="+mj-lt"/>
              </a:rPr>
              <a:t> the </a:t>
            </a:r>
            <a:r>
              <a:rPr lang="it-IT" dirty="0" err="1">
                <a:latin typeface="+mj-lt"/>
              </a:rPr>
              <a:t>objectives</a:t>
            </a:r>
            <a:r>
              <a:rPr lang="it-IT" dirty="0">
                <a:latin typeface="+mj-lt"/>
              </a:rPr>
              <a:t> of </a:t>
            </a:r>
            <a:r>
              <a:rPr lang="it-IT" dirty="0" err="1">
                <a:latin typeface="+mj-lt"/>
              </a:rPr>
              <a:t>each</a:t>
            </a:r>
            <a:r>
              <a:rPr lang="it-IT" dirty="0">
                <a:latin typeface="+mj-lt"/>
              </a:rPr>
              <a:t> </a:t>
            </a:r>
            <a:r>
              <a:rPr lang="it-IT" dirty="0" err="1">
                <a:latin typeface="+mj-lt"/>
              </a:rPr>
              <a:t>node</a:t>
            </a:r>
            <a:r>
              <a:rPr lang="it-IT" dirty="0">
                <a:latin typeface="+mj-lt"/>
              </a:rPr>
              <a:t> must </a:t>
            </a:r>
            <a:r>
              <a:rPr lang="it-IT" dirty="0" err="1">
                <a:latin typeface="+mj-lt"/>
              </a:rPr>
              <a:t>become</a:t>
            </a:r>
            <a:r>
              <a:rPr lang="it-IT" dirty="0">
                <a:latin typeface="+mj-lt"/>
              </a:rPr>
              <a:t> common </a:t>
            </a:r>
            <a:r>
              <a:rPr lang="it-IT" dirty="0" err="1">
                <a:latin typeface="+mj-lt"/>
              </a:rPr>
              <a:t>objectives</a:t>
            </a:r>
            <a:endParaRPr lang="it-IT" dirty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>
                <a:latin typeface="+mj-lt"/>
              </a:rPr>
              <a:t>RE-POWERING</a:t>
            </a:r>
            <a:r>
              <a:rPr lang="it-IT" dirty="0">
                <a:latin typeface="+mj-lt"/>
              </a:rPr>
              <a:t>: actions </a:t>
            </a:r>
            <a:r>
              <a:rPr lang="it-IT" dirty="0" err="1">
                <a:latin typeface="+mj-lt"/>
              </a:rPr>
              <a:t>generated</a:t>
            </a:r>
            <a:r>
              <a:rPr lang="it-IT" dirty="0">
                <a:latin typeface="+mj-lt"/>
              </a:rPr>
              <a:t> by the network must </a:t>
            </a:r>
            <a:r>
              <a:rPr lang="it-IT" dirty="0" err="1">
                <a:latin typeface="+mj-lt"/>
              </a:rPr>
              <a:t>provoke</a:t>
            </a:r>
            <a:r>
              <a:rPr lang="it-IT" dirty="0">
                <a:latin typeface="+mj-lt"/>
              </a:rPr>
              <a:t> new </a:t>
            </a:r>
            <a:r>
              <a:rPr lang="it-IT" dirty="0" err="1">
                <a:latin typeface="+mj-lt"/>
              </a:rPr>
              <a:t>ones</a:t>
            </a:r>
            <a:endParaRPr lang="it-IT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latin typeface="+mj-lt"/>
            </a:endParaRPr>
          </a:p>
          <a:p>
            <a:pPr algn="r"/>
            <a:endParaRPr lang="it-IT" dirty="0">
              <a:latin typeface="+mj-lt"/>
            </a:endParaRPr>
          </a:p>
          <a:p>
            <a:pPr algn="r"/>
            <a:r>
              <a:rPr lang="it-IT" dirty="0">
                <a:latin typeface="+mj-lt"/>
              </a:rPr>
              <a:t>From «La Rivoluzione delle reti» </a:t>
            </a:r>
            <a:r>
              <a:rPr lang="it-IT" dirty="0" err="1">
                <a:latin typeface="+mj-lt"/>
              </a:rPr>
              <a:t>Euclides</a:t>
            </a:r>
            <a:r>
              <a:rPr lang="it-IT" dirty="0">
                <a:latin typeface="+mj-lt"/>
              </a:rPr>
              <a:t> Mance</a:t>
            </a:r>
          </a:p>
        </p:txBody>
      </p:sp>
    </p:spTree>
    <p:extLst>
      <p:ext uri="{BB962C8B-B14F-4D97-AF65-F5344CB8AC3E}">
        <p14:creationId xmlns:p14="http://schemas.microsoft.com/office/powerpoint/2010/main" val="43057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1630</TotalTime>
  <Words>461</Words>
  <Application>Microsoft Office PowerPoint</Application>
  <DocSecurity>0</DocSecurity>
  <PresentationFormat>Widescreen</PresentationFormat>
  <Paragraphs>55</Paragraphs>
  <Slides>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Thème Office</vt:lpstr>
      <vt:lpstr>Job and capabilities in Social Solidarity Economy</vt:lpstr>
      <vt:lpstr>Networking and development of solidarity and community economies placed based in urban and rural areas</vt:lpstr>
      <vt:lpstr>Networking and the development of solidarity and community economies placed based in urban and rural areas…</vt:lpstr>
      <vt:lpstr>Networking and the development of solidarity and community economies placed based in urban and rural areas…</vt:lpstr>
      <vt:lpstr>Networking and the development of solidarity and community economies placed based in urban and rural areas…</vt:lpstr>
      <vt:lpstr>Networking and the development of solidarity and community economies placed based in urban and rural areas…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subject/>
  <dc:creator>LENOVO</dc:creator>
  <cp:keywords/>
  <dc:description/>
  <cp:lastModifiedBy>chiara bonifazi</cp:lastModifiedBy>
  <cp:revision>46</cp:revision>
  <dcterms:created xsi:type="dcterms:W3CDTF">2024-06-27T15:08:02Z</dcterms:created>
  <dcterms:modified xsi:type="dcterms:W3CDTF">2024-12-03T11:30:30Z</dcterms:modified>
  <cp:category/>
  <dc:identifier/>
  <cp:contentStatus/>
  <dc:language/>
  <cp:version/>
</cp:coreProperties>
</file>