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3" r:id="rId2"/>
    <p:sldId id="272" r:id="rId3"/>
    <p:sldId id="280" r:id="rId4"/>
    <p:sldId id="277" r:id="rId5"/>
    <p:sldId id="281" r:id="rId6"/>
    <p:sldId id="274" r:id="rId7"/>
    <p:sldId id="305" r:id="rId8"/>
    <p:sldId id="298" r:id="rId9"/>
    <p:sldId id="308" r:id="rId10"/>
    <p:sldId id="300" r:id="rId11"/>
    <p:sldId id="301" r:id="rId12"/>
    <p:sldId id="307" r:id="rId13"/>
    <p:sldId id="286" r:id="rId14"/>
    <p:sldId id="295" r:id="rId15"/>
    <p:sldId id="296" r:id="rId16"/>
    <p:sldId id="306" r:id="rId17"/>
    <p:sldId id="303" r:id="rId18"/>
    <p:sldId id="297" r:id="rId19"/>
    <p:sldId id="284" r:id="rId20"/>
  </p:sldIdLst>
  <p:sldSz cx="9144000" cy="6858000" type="screen4x3"/>
  <p:notesSz cx="6662738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CC0000"/>
    <a:srgbClr val="FF9933"/>
    <a:srgbClr val="FF9900"/>
    <a:srgbClr val="FFFF66"/>
    <a:srgbClr val="FFFFFF"/>
    <a:srgbClr val="CCECFF"/>
    <a:srgbClr val="003366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228" autoAdjust="0"/>
    <p:restoredTop sz="90381" autoAdjust="0"/>
  </p:normalViewPr>
  <p:slideViewPr>
    <p:cSldViewPr>
      <p:cViewPr>
        <p:scale>
          <a:sx n="75" d="100"/>
          <a:sy n="75" d="100"/>
        </p:scale>
        <p:origin x="-612" y="-72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98" y="-96"/>
      </p:cViewPr>
      <p:guideLst>
        <p:guide orient="horz" pos="3120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1070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69F58F-E7AE-48B8-97B7-72CB4E18FC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705350"/>
            <a:ext cx="5332412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09113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742D6D-6720-45A8-888B-8498A8D35A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5DA1D-78C6-4F79-8133-8571CA3D5C6B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400B4-22B0-44C2-8755-5A1CBE3AEF2F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7621-09AC-4D7B-AA9D-E9F1F88788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0C33F-FA92-4F06-8210-17E0E68145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CB5AE-818E-421C-9DEF-6EB712BF10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26EF-73F4-4788-B1E4-15E4E6ED30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60DF7-E331-415C-934C-BAC2A3AAEE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40E59-44E4-4620-8D0B-60F53208F9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AC66-F299-4D52-94E3-E4DFC5894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6C682-1EF2-4524-A9F9-41519DAEF0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0E6D-5D97-40CF-BAFA-973AD00562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AD8EE-7319-49B2-B048-75C5E46EB7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D621F-79D0-4BD5-B24A-6CB2179610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41B55-9578-41B8-B1E9-F80EE6B461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858E5-F4C1-4481-BFD6-BC68EE9411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D93610-9642-40A1-9E5E-81E1C54BC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echnet-berlin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276475"/>
            <a:ext cx="5327650" cy="1152525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 Solidarity Economy </a:t>
            </a:r>
            <a:r>
              <a:rPr lang="de-DE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Impact of Social Enterprises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648200"/>
            <a:ext cx="7521575" cy="71913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de-DE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Dr. Karl Birkhölzer, Interdisciplinary Research Group Local Economy.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de-DE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Technologie-Netzwerk Berlin e.V. </a:t>
            </a:r>
          </a:p>
        </p:txBody>
      </p:sp>
      <p:sp>
        <p:nvSpPr>
          <p:cNvPr id="2052" name="Rectangle 13"/>
          <p:cNvSpPr>
            <a:spLocks noChangeArrowheads="1"/>
          </p:cNvSpPr>
          <p:nvPr/>
        </p:nvSpPr>
        <p:spPr bwMode="auto">
          <a:xfrm>
            <a:off x="0" y="5257800"/>
            <a:ext cx="9144000" cy="71438"/>
          </a:xfrm>
          <a:prstGeom prst="rect">
            <a:avLst/>
          </a:prstGeom>
          <a:gradFill rotWithShape="1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323850" y="6165850"/>
            <a:ext cx="259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Berlin 29th of May 2013</a:t>
            </a:r>
          </a:p>
        </p:txBody>
      </p:sp>
      <p:pic>
        <p:nvPicPr>
          <p:cNvPr id="2054" name="Picture 15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638800"/>
            <a:ext cx="1752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6" descr="Cover Broschü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04813"/>
            <a:ext cx="2600325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1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827088" y="3333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Main Fields of Activity for Social Enterprises</a:t>
            </a:r>
          </a:p>
        </p:txBody>
      </p:sp>
      <p:sp>
        <p:nvSpPr>
          <p:cNvPr id="1126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46710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de-DE" sz="2800" smtClean="0"/>
          </a:p>
          <a:p>
            <a:pPr marL="533400" indent="-533400" eaLnBrk="1" hangingPunct="1">
              <a:buFontTx/>
              <a:buNone/>
            </a:pPr>
            <a:endParaRPr lang="de-DE" sz="2800" smtClean="0"/>
          </a:p>
        </p:txBody>
      </p:sp>
      <p:pic>
        <p:nvPicPr>
          <p:cNvPr id="11270" name="Picture 8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17"/>
          <p:cNvSpPr>
            <a:spLocks noChangeArrowheads="1"/>
          </p:cNvSpPr>
          <p:nvPr/>
        </p:nvSpPr>
        <p:spPr bwMode="auto">
          <a:xfrm>
            <a:off x="468313" y="1773238"/>
            <a:ext cx="8218487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-  Serving basic needs like food and housing</a:t>
            </a: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-  Decentralised technical systems for energy, transport,</a:t>
            </a: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   water supply and disposal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-  Proximity or neighbourhood services of all kind</a:t>
            </a: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-  Cultural activities and cultural heritage</a:t>
            </a: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-  Leisure and recreation services</a:t>
            </a: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-  Environmental protection, prevention and repair</a:t>
            </a: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-  Municipal infrastructural services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de-DE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/>
          <p:cNvSpPr txBox="1">
            <a:spLocks noGrp="1"/>
          </p:cNvSpPr>
          <p:nvPr/>
        </p:nvSpPr>
        <p:spPr bwMode="auto">
          <a:xfrm>
            <a:off x="3692525" y="6692900"/>
            <a:ext cx="1758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endParaRPr lang="de-DE" sz="900">
              <a:ea typeface="ＭＳ Ｐゴシック" charset="-128"/>
            </a:endParaRPr>
          </a:p>
        </p:txBody>
      </p:sp>
      <p:sp>
        <p:nvSpPr>
          <p:cNvPr id="12291" name="Rectangle 11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292" name="Rectangle 12"/>
          <p:cNvSpPr>
            <a:spLocks noChangeArrowheads="1"/>
          </p:cNvSpPr>
          <p:nvPr/>
        </p:nvSpPr>
        <p:spPr bwMode="auto">
          <a:xfrm>
            <a:off x="539750" y="1412875"/>
            <a:ext cx="86042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Social enterprises are mostly committed to local/community problems, but these problems are not always solveable at local level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They need to have strong roots in the community,  but also co-operative relationship on regional, national and international level 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	Scaling up: by replication (strawberry strategy) and co-operation on higher levels (networks, consortia, partnerships, social franchising)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    </a:t>
            </a:r>
          </a:p>
        </p:txBody>
      </p:sp>
      <p:sp>
        <p:nvSpPr>
          <p:cNvPr id="177165" name="Rectangle 13"/>
          <p:cNvSpPr>
            <a:spLocks noChangeArrowheads="1"/>
          </p:cNvSpPr>
          <p:nvPr/>
        </p:nvSpPr>
        <p:spPr bwMode="auto">
          <a:xfrm>
            <a:off x="827088" y="3333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Local Social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7786687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Strategies for local economic development</a:t>
            </a:r>
            <a:r>
              <a:rPr lang="de-DE" sz="2400" b="1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400" smtClean="0">
                <a:cs typeface="Times New Roman" pitchFamily="18" charset="0"/>
              </a:rPr>
              <a:t>    -  </a:t>
            </a:r>
            <a:r>
              <a:rPr lang="de-DE" sz="2000" smtClean="0">
                <a:cs typeface="Times New Roman" pitchFamily="18" charset="0"/>
              </a:rPr>
              <a:t>Developing a local economic action (business) plan</a:t>
            </a:r>
          </a:p>
          <a:p>
            <a:pPr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     -   Creating production and value chains (local economic cycles)</a:t>
            </a:r>
          </a:p>
          <a:p>
            <a:pPr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     -   Watching the money flow in the community</a:t>
            </a:r>
          </a:p>
          <a:p>
            <a:pPr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     -   Increasing the money exchange within the community</a:t>
            </a:r>
          </a:p>
          <a:p>
            <a:pPr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     -   Using non-monetary exchange systems like LETS, SEL</a:t>
            </a:r>
          </a:p>
          <a:p>
            <a:pPr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	    and others</a:t>
            </a:r>
          </a:p>
          <a:p>
            <a:pPr eaLnBrk="1" hangingPunct="1">
              <a:buFontTx/>
              <a:buNone/>
            </a:pPr>
            <a:endParaRPr lang="de-DE" sz="20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de-DE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0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900113" y="476250"/>
            <a:ext cx="6275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Building and Improving Social Capital </a:t>
            </a: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25513" y="1773238"/>
            <a:ext cx="8218487" cy="4319587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Communities in economic crises areas are characterised </a:t>
            </a:r>
          </a:p>
          <a:p>
            <a:pPr marL="533400" indent="-533400"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by a shortage of financial and physical capital</a:t>
            </a:r>
          </a:p>
          <a:p>
            <a:pPr marL="533400" indent="-533400" eaLnBrk="1" hangingPunct="1">
              <a:buFontTx/>
              <a:buNone/>
            </a:pPr>
            <a:endParaRPr lang="de-DE" sz="2000" smtClean="0">
              <a:cs typeface="Times New Roman" pitchFamily="18" charset="0"/>
            </a:endParaRPr>
          </a:p>
          <a:p>
            <a:pPr marL="533400" indent="-533400"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But human as well as social capital is often</a:t>
            </a:r>
          </a:p>
          <a:p>
            <a:pPr marL="533400" indent="-533400"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underemployed:</a:t>
            </a:r>
          </a:p>
          <a:p>
            <a:pPr marL="533400" indent="-533400" eaLnBrk="1" hangingPunct="1">
              <a:buFontTx/>
              <a:buNone/>
            </a:pPr>
            <a:endParaRPr lang="de-DE" sz="2000" smtClean="0">
              <a:cs typeface="Times New Roman" pitchFamily="18" charset="0"/>
            </a:endParaRPr>
          </a:p>
          <a:p>
            <a:pPr marL="533400" indent="-533400"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-   Mobilising the untapped capacities of local people</a:t>
            </a:r>
          </a:p>
          <a:p>
            <a:pPr marL="533400" indent="-533400"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-   Investing voluntary work of citizens</a:t>
            </a:r>
          </a:p>
          <a:p>
            <a:pPr marL="533400" indent="-533400"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-   Improving Social Coherence</a:t>
            </a:r>
          </a:p>
        </p:txBody>
      </p:sp>
      <p:pic>
        <p:nvPicPr>
          <p:cNvPr id="14342" name="Picture 7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0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609600" y="4222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 Capital Indicators 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8218487" cy="4319587"/>
          </a:xfrm>
        </p:spPr>
        <p:txBody>
          <a:bodyPr/>
          <a:lstStyle/>
          <a:p>
            <a:pPr marL="533400" indent="-533400" eaLnBrk="1" hangingPunct="1">
              <a:buFontTx/>
              <a:buChar char="-"/>
            </a:pPr>
            <a:r>
              <a:rPr lang="de-DE" sz="2000" smtClean="0"/>
              <a:t>Level of trust</a:t>
            </a:r>
          </a:p>
          <a:p>
            <a:pPr marL="533400" indent="-533400" eaLnBrk="1" hangingPunct="1">
              <a:buFontTx/>
              <a:buChar char="-"/>
            </a:pPr>
            <a:r>
              <a:rPr lang="de-DE" sz="2000" smtClean="0"/>
              <a:t>Size and quality of reciprocity and mutual exchange</a:t>
            </a:r>
          </a:p>
          <a:p>
            <a:pPr marL="533400" indent="-533400" eaLnBrk="1" hangingPunct="1">
              <a:buFontTx/>
              <a:buChar char="-"/>
            </a:pPr>
            <a:r>
              <a:rPr lang="de-DE" sz="2000" smtClean="0"/>
              <a:t>Existence of generally accepted norms of behavior</a:t>
            </a:r>
          </a:p>
          <a:p>
            <a:pPr marL="533400" indent="-533400" eaLnBrk="1" hangingPunct="1">
              <a:buFontTx/>
              <a:buChar char="-"/>
            </a:pPr>
            <a:r>
              <a:rPr lang="de-DE" sz="2000" smtClean="0"/>
              <a:t>Strength of community identity and committment</a:t>
            </a:r>
          </a:p>
          <a:p>
            <a:pPr marL="533400" indent="-533400" eaLnBrk="1" hangingPunct="1">
              <a:buFontTx/>
              <a:buChar char="-"/>
            </a:pPr>
            <a:r>
              <a:rPr lang="de-DE" sz="2000" smtClean="0"/>
              <a:t>Numbers and quality of social (formal and informal) networks</a:t>
            </a:r>
          </a:p>
          <a:p>
            <a:pPr marL="533400" indent="-533400" eaLnBrk="1" hangingPunct="1">
              <a:buFontTx/>
              <a:buChar char="-"/>
            </a:pPr>
            <a:r>
              <a:rPr lang="de-DE" sz="2000" smtClean="0"/>
              <a:t>Quality of information channels within and outside the community</a:t>
            </a:r>
          </a:p>
          <a:p>
            <a:pPr marL="533400" indent="-533400" eaLnBrk="1" hangingPunct="1">
              <a:buFontTx/>
              <a:buNone/>
            </a:pPr>
            <a:endParaRPr lang="de-DE" sz="2000" smtClean="0"/>
          </a:p>
        </p:txBody>
      </p:sp>
      <p:pic>
        <p:nvPicPr>
          <p:cNvPr id="15366" name="Picture 7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0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755650" y="5492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Community Centred Development</a:t>
            </a:r>
            <a:endParaRPr lang="en-GB" b="1">
              <a:solidFill>
                <a:schemeClr val="tx2"/>
              </a:solidFill>
            </a:endParaRPr>
          </a:p>
        </p:txBody>
      </p:sp>
      <p:pic>
        <p:nvPicPr>
          <p:cNvPr id="16389" name="Picture 7" descr="TechNetlogo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8"/>
          <p:cNvSpPr>
            <a:spLocks noChangeArrowheads="1"/>
          </p:cNvSpPr>
          <p:nvPr>
            <p:ph type="body" sz="half" idx="1"/>
          </p:nvPr>
        </p:nvSpPr>
        <p:spPr>
          <a:xfrm>
            <a:off x="900113" y="1773238"/>
            <a:ext cx="7772400" cy="43434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sz="200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-  Re-building the social and/or community  infrastructure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is a precondition of successful local economic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development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-  Local economic development has therefore often to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start with apparently non-economic activities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-  A programme of local economic development should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be developed in three phases of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-  firstly community building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-  followed by further community development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-  and finally establishing a working community economy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GB" sz="20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905000" y="838200"/>
            <a:ext cx="5410200" cy="54117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7411" name="Picture 3" descr="id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371600"/>
            <a:ext cx="9652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12954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>
                <a:cs typeface="Times New Roman" pitchFamily="18" charset="0"/>
              </a:rPr>
              <a:t>9.  Social financing resp alternative financial instruments</a:t>
            </a:r>
            <a:r>
              <a:rPr lang="de-DE" sz="1000" b="1"/>
              <a:t> </a:t>
            </a:r>
          </a:p>
        </p:txBody>
      </p:sp>
      <p:pic>
        <p:nvPicPr>
          <p:cNvPr id="17413" name="Picture 5" descr="Bild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486400"/>
            <a:ext cx="9731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Bild0_Mit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1905000"/>
            <a:ext cx="3657600" cy="2971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pic>
        <p:nvPicPr>
          <p:cNvPr id="17415" name="Picture 7" descr="Bild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457200"/>
            <a:ext cx="9858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932613" y="608013"/>
            <a:ext cx="198278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de-DE" sz="2300">
              <a:latin typeface="Times New Roman" pitchFamily="18" charset="0"/>
            </a:endParaRPr>
          </a:p>
        </p:txBody>
      </p:sp>
      <p:pic>
        <p:nvPicPr>
          <p:cNvPr id="17417" name="Picture 9" descr="Bild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2971800"/>
            <a:ext cx="96043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Bild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1371600"/>
            <a:ext cx="95885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 descr="Bild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00800" y="4419600"/>
            <a:ext cx="9683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2" descr="Bild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05400" y="5486400"/>
            <a:ext cx="973138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3" descr="Bild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0" y="2971800"/>
            <a:ext cx="9937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4" descr="Bild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05000" y="4419600"/>
            <a:ext cx="96837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810000" y="4724400"/>
            <a:ext cx="16668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1"/>
              <a:t>Community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04800" y="2971800"/>
            <a:ext cx="12192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6" rIns="0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/>
              <a:t>8.  Promoting new forms of social and/or community-oriented enterprises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81000" y="4494213"/>
            <a:ext cx="14478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/>
              <a:t>7.  Social marketing resp new relations between producers and consumers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838200" y="5637213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/>
              <a:t>6.  Public development centres for project development and innovation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467600" y="1447800"/>
            <a:ext cx="12192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/>
              <a:t>2.  Popular planning processes involving those affected at all levels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772400" y="3048000"/>
            <a:ext cx="10668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/>
              <a:t>3. Building decentralized promotional and support facilities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7620000" y="4649788"/>
            <a:ext cx="1295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/>
              <a:t>4.  Fostering decentralized networks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477000" y="57150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/>
              <a:t>5.  Counselling, education and training for economic self-help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105400" y="533400"/>
            <a:ext cx="2286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/>
              <a:t>1.  Analysis of local economic and social structures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218238" y="6507163"/>
            <a:ext cx="2741612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900" b="1">
                <a:cs typeface="Times New Roman" pitchFamily="18" charset="0"/>
              </a:rPr>
              <a:t>© Technologie-Netzwerk Berlin e.V., Berlin 2005 </a:t>
            </a:r>
            <a:r>
              <a:rPr lang="de-DE" sz="900" b="1"/>
              <a:t> 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0" y="106363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 b="1"/>
              <a:t>CONCEPT FOR A PROGRAMME OF LOCAL ECONOMIC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755650" y="404813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0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971550" y="404813"/>
            <a:ext cx="6130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Societal benefit of Social Enterprises</a:t>
            </a:r>
          </a:p>
        </p:txBody>
      </p:sp>
      <p:sp>
        <p:nvSpPr>
          <p:cNvPr id="1843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773238"/>
            <a:ext cx="8218488" cy="3957637"/>
          </a:xfrm>
        </p:spPr>
        <p:txBody>
          <a:bodyPr/>
          <a:lstStyle/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smtClean="0">
                <a:solidFill>
                  <a:schemeClr val="tx2"/>
                </a:solidFill>
              </a:rPr>
              <a:t>  </a:t>
            </a:r>
            <a:r>
              <a:rPr lang="en-GB" sz="2000" smtClean="0">
                <a:solidFill>
                  <a:schemeClr val="tx2"/>
                </a:solidFill>
              </a:rPr>
              <a:t>-</a:t>
            </a:r>
            <a:r>
              <a:rPr lang="en-GB" smtClean="0">
                <a:solidFill>
                  <a:schemeClr val="tx2"/>
                </a:solidFill>
              </a:rPr>
              <a:t>  </a:t>
            </a:r>
            <a:r>
              <a:rPr lang="en-GB" sz="2000" smtClean="0">
                <a:solidFill>
                  <a:schemeClr val="tx2"/>
                </a:solidFill>
              </a:rPr>
              <a:t>growth of employment opportunities in general</a:t>
            </a:r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-   growth of employment opportunities for women, elderly, disabled,    migrants</a:t>
            </a:r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-   main actor in active labour market schemes</a:t>
            </a:r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-   main actor in the fight against poverty and social exclusion</a:t>
            </a:r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-   main actor in local development</a:t>
            </a:r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   -   socially added value by serving goods and services in socially or locally restricted markets </a:t>
            </a:r>
          </a:p>
          <a:p>
            <a:pPr marL="533400" indent="-533400">
              <a:spcBef>
                <a:spcPct val="0"/>
              </a:spcBef>
              <a:buFontTx/>
              <a:buNone/>
            </a:pPr>
            <a:endParaRPr lang="en-GB" sz="2000" smtClean="0">
              <a:solidFill>
                <a:schemeClr val="tx2"/>
              </a:solidFill>
            </a:endParaRPr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GB" smtClean="0">
                <a:solidFill>
                  <a:schemeClr val="tx2"/>
                </a:solidFill>
              </a:rPr>
              <a:t>	</a:t>
            </a:r>
            <a:endParaRPr lang="de-DE" smtClean="0">
              <a:cs typeface="Times New Roman" pitchFamily="18" charset="0"/>
            </a:endParaRPr>
          </a:p>
        </p:txBody>
      </p:sp>
      <p:pic>
        <p:nvPicPr>
          <p:cNvPr id="18438" name="Picture 7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0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971550" y="908050"/>
            <a:ext cx="7058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Future Perspectives</a:t>
            </a:r>
          </a:p>
        </p:txBody>
      </p:sp>
      <p:pic>
        <p:nvPicPr>
          <p:cNvPr id="19460" name="Picture 7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29"/>
          <p:cNvSpPr>
            <a:spLocks noChangeArrowheads="1"/>
          </p:cNvSpPr>
          <p:nvPr/>
        </p:nvSpPr>
        <p:spPr bwMode="auto">
          <a:xfrm>
            <a:off x="925513" y="1844675"/>
            <a:ext cx="8218487" cy="395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0" hangingPunct="0">
              <a:lnSpc>
                <a:spcPct val="80000"/>
              </a:lnSpc>
            </a:pPr>
            <a:r>
              <a:rPr lang="en-GB">
                <a:solidFill>
                  <a:schemeClr val="tx2"/>
                </a:solidFill>
              </a:rPr>
              <a:t> 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>
                <a:solidFill>
                  <a:schemeClr val="tx2"/>
                </a:solidFill>
              </a:rPr>
              <a:t> </a:t>
            </a:r>
            <a:r>
              <a:rPr lang="en-GB" sz="2000">
                <a:solidFill>
                  <a:schemeClr val="tx2"/>
                </a:solidFill>
              </a:rPr>
              <a:t>Another economy is possible: Local, social, sustainable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vs. TINA (‘There is NO Alternative’)</a:t>
            </a:r>
          </a:p>
          <a:p>
            <a:pPr marL="533400" indent="-533400" eaLnBrk="0" hangingPunct="0">
              <a:lnSpc>
                <a:spcPct val="80000"/>
              </a:lnSpc>
            </a:pPr>
            <a:endParaRPr lang="en-GB" sz="2000">
              <a:solidFill>
                <a:schemeClr val="tx2"/>
              </a:solidFill>
            </a:endParaRP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Future challenges:</a:t>
            </a:r>
          </a:p>
          <a:p>
            <a:pPr marL="533400" indent="-533400" eaLnBrk="0" hangingPunct="0">
              <a:lnSpc>
                <a:spcPct val="80000"/>
              </a:lnSpc>
            </a:pPr>
            <a:endParaRPr lang="en-GB" sz="2000">
              <a:solidFill>
                <a:schemeClr val="tx2"/>
              </a:solidFill>
            </a:endParaRP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-  increasing visibility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-  developing alternative microeconomic strategies for social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   enterprises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-  establishing intermediary services for the sector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-  promoting special vocational as well as academic education and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   training </a:t>
            </a:r>
          </a:p>
          <a:p>
            <a:pPr marL="533400" indent="-533400" eaLnBrk="0" hangingPunct="0">
              <a:lnSpc>
                <a:spcPct val="80000"/>
              </a:lnSpc>
            </a:pPr>
            <a:endParaRPr lang="en-GB" sz="2000">
              <a:solidFill>
                <a:schemeClr val="tx2"/>
              </a:solidFill>
            </a:endParaRP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Reference: Local Social Economy Learning Package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(www.Cest-transfer.de)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 sz="2000">
                <a:solidFill>
                  <a:schemeClr val="tx2"/>
                </a:solidFill>
              </a:rPr>
              <a:t>     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en-GB">
                <a:solidFill>
                  <a:schemeClr val="tx2"/>
                </a:solidFill>
              </a:rPr>
              <a:t>	</a:t>
            </a:r>
            <a:endParaRPr lang="de-DE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295275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Further Information:</a:t>
            </a:r>
            <a:b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Dr. Karl Birkhölzer</a:t>
            </a:r>
            <a:b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k.birkhoelzer@technet-berlin.de</a:t>
            </a:r>
            <a:b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www.technet-berlin.de</a:t>
            </a: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www.Cest-transfer.de</a:t>
            </a:r>
            <a:b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de-DE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419600"/>
            <a:ext cx="7521575" cy="71913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de-DE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0484" name="Rectangle 1028"/>
          <p:cNvSpPr>
            <a:spLocks noChangeArrowheads="1"/>
          </p:cNvSpPr>
          <p:nvPr/>
        </p:nvSpPr>
        <p:spPr bwMode="auto">
          <a:xfrm>
            <a:off x="0" y="5013325"/>
            <a:ext cx="9144000" cy="71438"/>
          </a:xfrm>
          <a:prstGeom prst="rect">
            <a:avLst/>
          </a:prstGeom>
          <a:gradFill rotWithShape="1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20485" name="Picture 1029" descr="TechNetlogo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1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611188" y="549275"/>
            <a:ext cx="65627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Social Movement for Alternative</a:t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Economies with a Variety of Names</a:t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de-DE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8218488" cy="487203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Social Economy:</a:t>
            </a:r>
            <a:r>
              <a:rPr lang="de-DE" sz="1200" smtClean="0"/>
              <a:t> économie sociale / F / EU – CMAF: Co-operatives, Mutuals, Associations, Foundations – Social Economy Europe – CIRIEC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Solidarity (-based) Economy: </a:t>
            </a:r>
            <a:r>
              <a:rPr lang="de-DE" sz="1200" smtClean="0"/>
              <a:t>économie solidaire / F / Quebec – economia solidaria / Lateinamerika – RIPESS – ASEF/SE Asia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Community Economy / Enterprise / Business: </a:t>
            </a:r>
            <a:r>
              <a:rPr lang="de-DE" sz="1200" smtClean="0"/>
              <a:t>GB / IRL – Commonwealth / COMMACT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Third Sector / NGOs – NPOs / Civil Society: </a:t>
            </a:r>
            <a:r>
              <a:rPr lang="de-DE" sz="1200" smtClean="0"/>
              <a:t>ISTR – Johns Hopkins Project – Zivilgesellschaft in Zahlen / Bertelsmannstiftung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Third System: </a:t>
            </a:r>
            <a:r>
              <a:rPr lang="de-DE" sz="1200" smtClean="0"/>
              <a:t>tertia systema / I – EU / TSEP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Social Enterprise: </a:t>
            </a:r>
            <a:r>
              <a:rPr lang="de-DE" sz="1200" smtClean="0"/>
              <a:t>Legal frameworks in GB / I  – EMES – BEST/D – Social Enterprise Coalition / GB a. o.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Social Co-operative: </a:t>
            </a:r>
            <a:r>
              <a:rPr lang="de-DE" sz="1200" smtClean="0"/>
              <a:t>Legal frameworks in I / PL – Sozial-/Stadtteilgenossenschaften / D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Social Entrepreneurship: </a:t>
            </a:r>
            <a:r>
              <a:rPr lang="de-DE" sz="1200" smtClean="0"/>
              <a:t>USA – Ashoka – academic institutes D / DK / GB o.a.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Social Business: </a:t>
            </a:r>
            <a:r>
              <a:rPr lang="de-DE" sz="1200" smtClean="0"/>
              <a:t>M. Yunus – EU/SBI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/>
              <a:t>People‘s Economy / People-Centred Development:</a:t>
            </a:r>
            <a:r>
              <a:rPr lang="de-DE" sz="1200" smtClean="0"/>
              <a:t> economia popular / Lateinamerika / Illich / Razeto / Max-Neef – PCD/SE Asia</a:t>
            </a:r>
            <a:endParaRPr lang="de-DE" sz="20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de-DE" sz="12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de-DE" sz="12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de-DE" sz="20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de-DE" sz="2000" i="1" smtClean="0">
              <a:solidFill>
                <a:schemeClr val="tx2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de-DE" sz="1800" i="1" smtClean="0">
              <a:solidFill>
                <a:schemeClr val="tx2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1800" smtClean="0">
                <a:solidFill>
                  <a:schemeClr val="tx2"/>
                </a:solidFill>
              </a:rPr>
              <a:t>	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de-DE" sz="1800" smtClean="0">
              <a:cs typeface="Times New Roman" pitchFamily="18" charset="0"/>
            </a:endParaRPr>
          </a:p>
        </p:txBody>
      </p:sp>
      <p:pic>
        <p:nvPicPr>
          <p:cNvPr id="3078" name="Picture 47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8674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1027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1028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1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6438" name="Rectangle 1030"/>
          <p:cNvSpPr>
            <a:spLocks noChangeArrowheads="1"/>
          </p:cNvSpPr>
          <p:nvPr/>
        </p:nvSpPr>
        <p:spPr bwMode="auto">
          <a:xfrm>
            <a:off x="611188" y="476250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2800" b="1">
                <a:solidFill>
                  <a:schemeClr val="tx2"/>
                </a:solidFill>
              </a:rPr>
              <a:t/>
            </a:r>
            <a:br>
              <a:rPr lang="de-DE" sz="2800" b="1">
                <a:solidFill>
                  <a:schemeClr val="tx2"/>
                </a:solidFill>
              </a:rPr>
            </a:br>
            <a:r>
              <a:rPr lang="de-DE" sz="2800" b="1">
                <a:solidFill>
                  <a:schemeClr val="tx2"/>
                </a:solidFill>
              </a:rPr>
              <a:t/>
            </a:r>
            <a:br>
              <a:rPr lang="de-DE" sz="2800" b="1">
                <a:solidFill>
                  <a:schemeClr val="tx2"/>
                </a:solidFill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Historical Background</a:t>
            </a:r>
            <a:r>
              <a:rPr lang="de-DE" b="1">
                <a:solidFill>
                  <a:schemeClr val="tx2"/>
                </a:solidFill>
              </a:rPr>
              <a:t/>
            </a:r>
            <a:br>
              <a:rPr lang="de-DE" b="1">
                <a:solidFill>
                  <a:schemeClr val="tx2"/>
                </a:solidFill>
              </a:rPr>
            </a:br>
            <a:r>
              <a:rPr lang="de-DE" b="1">
                <a:solidFill>
                  <a:schemeClr val="tx2"/>
                </a:solidFill>
              </a:rPr>
              <a:t/>
            </a:r>
            <a:br>
              <a:rPr lang="de-DE" b="1">
                <a:solidFill>
                  <a:schemeClr val="tx2"/>
                </a:solidFill>
              </a:rPr>
            </a:br>
            <a:endParaRPr lang="de-DE" b="1">
              <a:solidFill>
                <a:schemeClr val="tx2"/>
              </a:solidFill>
            </a:endParaRPr>
          </a:p>
        </p:txBody>
      </p:sp>
      <p:sp>
        <p:nvSpPr>
          <p:cNvPr id="4101" name="Rectangle 1031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276475"/>
            <a:ext cx="8140700" cy="35861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smtClean="0"/>
              <a:t>The SSE is based on a tradition of more than 150 vears: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smtClean="0"/>
              <a:t>Four major strands of development: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0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en-GB" sz="2000" smtClean="0"/>
              <a:t>Economic self help </a:t>
            </a:r>
            <a:r>
              <a:rPr lang="en-GB" sz="1400" smtClean="0"/>
              <a:t>in the tradition of the co-operative and mutual assistance movement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GB" sz="14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en-GB" sz="2000" smtClean="0"/>
              <a:t>Charitable help ‘for others’ </a:t>
            </a:r>
            <a:r>
              <a:rPr lang="en-GB" sz="1400" smtClean="0"/>
              <a:t>in the tradition of the social welfare organisations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GB" sz="14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en-GB" sz="2000" smtClean="0"/>
              <a:t>Philanthropy </a:t>
            </a:r>
            <a:r>
              <a:rPr lang="en-GB" sz="1400" smtClean="0"/>
              <a:t>in the traditions of donations and foundations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GB" sz="14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en-GB" sz="2000" smtClean="0"/>
              <a:t>Voluntary action </a:t>
            </a:r>
            <a:r>
              <a:rPr lang="en-GB" sz="1400" smtClean="0"/>
              <a:t>in the tradition of volunteering and community associations</a:t>
            </a:r>
            <a:endParaRPr lang="en-GB" sz="20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GB" sz="14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GB" sz="14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GB" sz="14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GB" sz="1400" smtClean="0"/>
          </a:p>
        </p:txBody>
      </p:sp>
      <p:pic>
        <p:nvPicPr>
          <p:cNvPr id="4102" name="Picture 1032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0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755650" y="765175"/>
            <a:ext cx="6770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Common Characteristics: A Working Definition</a:t>
            </a:r>
          </a:p>
        </p:txBody>
      </p:sp>
      <p:sp>
        <p:nvSpPr>
          <p:cNvPr id="5125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590800"/>
            <a:ext cx="8991600" cy="3662363"/>
          </a:xfrm>
        </p:spPr>
        <p:txBody>
          <a:bodyPr/>
          <a:lstStyle/>
          <a:p>
            <a:pPr marL="533400" indent="-533400" algn="just" eaLnBrk="1" hangingPunct="1">
              <a:buFontTx/>
              <a:buNone/>
            </a:pPr>
            <a:endParaRPr lang="de-DE" sz="2000" smtClean="0">
              <a:cs typeface="Times New Roman" pitchFamily="18" charset="0"/>
            </a:endParaRPr>
          </a:p>
          <a:p>
            <a:pPr marL="533400" indent="-533400" eaLnBrk="1" hangingPunct="1">
              <a:buFontTx/>
              <a:buNone/>
            </a:pPr>
            <a:endParaRPr lang="de-DE" sz="2000" smtClean="0"/>
          </a:p>
        </p:txBody>
      </p:sp>
      <p:pic>
        <p:nvPicPr>
          <p:cNvPr id="5126" name="Picture 12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762000" y="1989138"/>
            <a:ext cx="8218488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de-DE" sz="1800">
              <a:cs typeface="Times New Roman" pitchFamily="18" charset="0"/>
            </a:endParaRPr>
          </a:p>
          <a:p>
            <a:pPr marL="533400" indent="-533400">
              <a:spcBef>
                <a:spcPct val="20000"/>
              </a:spcBef>
              <a:buFontTx/>
              <a:buChar char="-"/>
            </a:pPr>
            <a:r>
              <a:rPr lang="de-DE" sz="1800">
                <a:cs typeface="Times New Roman" pitchFamily="18" charset="0"/>
              </a:rPr>
              <a:t>Formally established economic activities to achieve primarily social and/or community oriented objectives</a:t>
            </a:r>
          </a:p>
          <a:p>
            <a:pPr marL="533400" indent="-533400">
              <a:spcBef>
                <a:spcPct val="20000"/>
              </a:spcBef>
              <a:buFontTx/>
              <a:buChar char="-"/>
            </a:pPr>
            <a:r>
              <a:rPr lang="de-DE" sz="1800">
                <a:cs typeface="Times New Roman" pitchFamily="18" charset="0"/>
              </a:rPr>
              <a:t>Setup, run and controlled by initiatives of citizens or other civil society organisations to serve unmet needs and/or solve conflicts</a:t>
            </a:r>
          </a:p>
          <a:p>
            <a:pPr marL="533400" indent="-533400">
              <a:spcBef>
                <a:spcPct val="20000"/>
              </a:spcBef>
              <a:buFontTx/>
              <a:buChar char="-"/>
            </a:pPr>
            <a:r>
              <a:rPr lang="de-DE" sz="1800">
                <a:cs typeface="Times New Roman" pitchFamily="18" charset="0"/>
              </a:rPr>
              <a:t>The economic performance is subordinate to the social and/or community oriented objectives by statutory agreement to work not-for-private-profit and reinvest the surplus in the overall objectives</a:t>
            </a:r>
          </a:p>
          <a:p>
            <a:pPr marL="533400" indent="-533400">
              <a:spcBef>
                <a:spcPct val="20000"/>
              </a:spcBef>
              <a:buFontTx/>
              <a:buChar char="-"/>
            </a:pPr>
            <a:r>
              <a:rPr lang="de-DE" sz="1800">
                <a:cs typeface="Times New Roman" pitchFamily="18" charset="0"/>
              </a:rPr>
              <a:t>The organisational structures are based on co-operative or collective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250825" y="7651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0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611188" y="765175"/>
            <a:ext cx="7562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de-DE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Theoretical Background:</a:t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 of a Pluralistic Economy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74688" y="2214563"/>
            <a:ext cx="8218487" cy="3662362"/>
          </a:xfrm>
        </p:spPr>
        <p:txBody>
          <a:bodyPr/>
          <a:lstStyle/>
          <a:p>
            <a:pPr marL="533400" indent="-533400" eaLnBrk="1" hangingPunct="1">
              <a:buFontTx/>
              <a:buChar char="-"/>
            </a:pPr>
            <a:r>
              <a:rPr lang="de-DE" sz="1800" smtClean="0">
                <a:solidFill>
                  <a:schemeClr val="tx2"/>
                </a:solidFill>
                <a:cs typeface="Times New Roman" pitchFamily="18" charset="0"/>
              </a:rPr>
              <a:t>The economy is understood as a system of means to serve people‘s needs</a:t>
            </a:r>
          </a:p>
          <a:p>
            <a:pPr marL="533400" indent="-533400" eaLnBrk="1" hangingPunct="1">
              <a:buFontTx/>
              <a:buChar char="-"/>
            </a:pPr>
            <a:r>
              <a:rPr lang="de-DE" sz="1800" smtClean="0">
                <a:solidFill>
                  <a:schemeClr val="tx2"/>
                </a:solidFill>
                <a:cs typeface="Times New Roman" pitchFamily="18" charset="0"/>
              </a:rPr>
              <a:t>These means of production vary considerably in different historical and cultural context</a:t>
            </a:r>
          </a:p>
          <a:p>
            <a:pPr marL="533400" indent="-533400" eaLnBrk="1" hangingPunct="1">
              <a:buFontTx/>
              <a:buChar char="-"/>
            </a:pPr>
            <a:r>
              <a:rPr lang="de-DE" sz="1800" smtClean="0">
                <a:solidFill>
                  <a:schemeClr val="tx2"/>
                </a:solidFill>
                <a:cs typeface="Times New Roman" pitchFamily="18" charset="0"/>
              </a:rPr>
              <a:t>At present we can identify al least four major economic systems according to their dominating principles:</a:t>
            </a:r>
          </a:p>
          <a:p>
            <a:pPr marL="533400" indent="-533400" eaLnBrk="1" hangingPunct="1">
              <a:buFontTx/>
              <a:buChar char="-"/>
            </a:pPr>
            <a:endParaRPr lang="de-DE" sz="1800" smtClean="0">
              <a:solidFill>
                <a:schemeClr val="tx2"/>
              </a:solidFill>
              <a:cs typeface="Times New Roman" pitchFamily="18" charset="0"/>
            </a:endParaRPr>
          </a:p>
          <a:p>
            <a:pPr marL="533400" indent="-533400" eaLnBrk="1" hangingPunct="1">
              <a:buFontTx/>
              <a:buChar char="-"/>
            </a:pPr>
            <a:r>
              <a:rPr lang="de-DE" sz="1800" smtClean="0">
                <a:solidFill>
                  <a:schemeClr val="tx2"/>
                </a:solidFill>
                <a:cs typeface="Times New Roman" pitchFamily="18" charset="0"/>
              </a:rPr>
              <a:t>A first system – for private profit</a:t>
            </a:r>
          </a:p>
          <a:p>
            <a:pPr marL="533400" indent="-533400" eaLnBrk="1" hangingPunct="1">
              <a:buFontTx/>
              <a:buChar char="-"/>
            </a:pPr>
            <a:r>
              <a:rPr lang="de-DE" sz="1800" smtClean="0">
                <a:solidFill>
                  <a:schemeClr val="tx2"/>
                </a:solidFill>
                <a:cs typeface="Times New Roman" pitchFamily="18" charset="0"/>
              </a:rPr>
              <a:t>A second system – for public service (redistribution)</a:t>
            </a:r>
          </a:p>
          <a:p>
            <a:pPr marL="533400" indent="-533400" eaLnBrk="1" hangingPunct="1">
              <a:buFontTx/>
              <a:buChar char="-"/>
            </a:pPr>
            <a:r>
              <a:rPr lang="de-DE" sz="1800" smtClean="0">
                <a:solidFill>
                  <a:schemeClr val="tx2"/>
                </a:solidFill>
                <a:cs typeface="Times New Roman" pitchFamily="18" charset="0"/>
              </a:rPr>
              <a:t>A third system – for social profit resp. the common good</a:t>
            </a:r>
          </a:p>
          <a:p>
            <a:pPr marL="533400" indent="-533400" eaLnBrk="1" hangingPunct="1">
              <a:buFontTx/>
              <a:buChar char="-"/>
            </a:pPr>
            <a:r>
              <a:rPr lang="de-DE" sz="1800" smtClean="0">
                <a:solidFill>
                  <a:schemeClr val="tx2"/>
                </a:solidFill>
                <a:cs typeface="Times New Roman" pitchFamily="18" charset="0"/>
              </a:rPr>
              <a:t>A fourth (and often neglected) system – the informal or shadow economy</a:t>
            </a:r>
          </a:p>
        </p:txBody>
      </p:sp>
      <p:pic>
        <p:nvPicPr>
          <p:cNvPr id="6150" name="Picture 8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1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755650" y="476250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Historical Approach </a:t>
            </a:r>
            <a:r>
              <a:rPr lang="de-DE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(Max Weber)</a:t>
            </a:r>
          </a:p>
        </p:txBody>
      </p:sp>
      <p:sp>
        <p:nvSpPr>
          <p:cNvPr id="717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700213"/>
            <a:ext cx="8218488" cy="3960812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de-DE" sz="2000" smtClean="0">
                <a:cs typeface="Times New Roman" pitchFamily="18" charset="0"/>
              </a:rPr>
              <a:t>European economies are seen as ‚mixed economies‘ combining market and state principles (first and second system)</a:t>
            </a:r>
          </a:p>
          <a:p>
            <a:pPr eaLnBrk="1" hangingPunct="1">
              <a:buFontTx/>
              <a:buChar char="-"/>
            </a:pPr>
            <a:r>
              <a:rPr lang="de-DE" sz="2000" smtClean="0">
                <a:cs typeface="Times New Roman" pitchFamily="18" charset="0"/>
              </a:rPr>
              <a:t>But there has always been an ‘economy in the shadow‘ which is increasing in times and areas of economic crises</a:t>
            </a:r>
          </a:p>
          <a:p>
            <a:pPr eaLnBrk="1" hangingPunct="1">
              <a:buFontTx/>
              <a:buChar char="-"/>
            </a:pPr>
            <a:r>
              <a:rPr lang="de-DE" sz="2000" smtClean="0">
                <a:cs typeface="Times New Roman" pitchFamily="18" charset="0"/>
              </a:rPr>
              <a:t>The Social Solidarity Economy resp. Third Sector is a way of economic self help ‚out of the shadow‘:</a:t>
            </a:r>
          </a:p>
          <a:p>
            <a:pPr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     -   from competition to co-operation</a:t>
            </a:r>
          </a:p>
          <a:p>
            <a:pPr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     -   from individualism to solidarity</a:t>
            </a:r>
          </a:p>
          <a:p>
            <a:pPr eaLnBrk="1" hangingPunct="1">
              <a:buFontTx/>
              <a:buNone/>
            </a:pPr>
            <a:r>
              <a:rPr lang="de-DE" sz="2000" smtClean="0">
                <a:cs typeface="Times New Roman" pitchFamily="18" charset="0"/>
              </a:rPr>
              <a:t>     -   from informality to visibility</a:t>
            </a:r>
          </a:p>
          <a:p>
            <a:pPr eaLnBrk="1" hangingPunct="1"/>
            <a:endParaRPr lang="de-DE" sz="28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de-DE" sz="2800" smtClean="0">
              <a:cs typeface="Times New Roman" pitchFamily="18" charset="0"/>
            </a:endParaRPr>
          </a:p>
        </p:txBody>
      </p:sp>
      <p:pic>
        <p:nvPicPr>
          <p:cNvPr id="7174" name="Picture 12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0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609600" y="4222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Understanding Sustainabilty</a:t>
            </a:r>
          </a:p>
        </p:txBody>
      </p:sp>
      <p:sp>
        <p:nvSpPr>
          <p:cNvPr id="819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18487" cy="453231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cs typeface="Times New Roman" pitchFamily="18" charset="0"/>
              </a:rPr>
              <a:t> </a:t>
            </a:r>
            <a:r>
              <a:rPr lang="de-DE" sz="1200" b="1" i="1" smtClean="0">
                <a:cs typeface="Times New Roman" pitchFamily="18" charset="0"/>
              </a:rPr>
              <a:t>Diagram: Sustainability triangle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cs typeface="Times New Roman" pitchFamily="18" charset="0"/>
              </a:rPr>
              <a:t> </a:t>
            </a:r>
          </a:p>
        </p:txBody>
      </p:sp>
      <p:pic>
        <p:nvPicPr>
          <p:cNvPr id="8198" name="Picture 7" descr="TechNetlogo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9" name="Group 8"/>
          <p:cNvGrpSpPr>
            <a:grpSpLocks noChangeAspect="1"/>
          </p:cNvGrpSpPr>
          <p:nvPr/>
        </p:nvGrpSpPr>
        <p:grpSpPr bwMode="auto">
          <a:xfrm>
            <a:off x="1619250" y="1628775"/>
            <a:ext cx="5943600" cy="4914900"/>
            <a:chOff x="2197" y="379"/>
            <a:chExt cx="7488" cy="6192"/>
          </a:xfrm>
        </p:grpSpPr>
        <p:sp>
          <p:nvSpPr>
            <p:cNvPr id="8200" name="AutoShape 9"/>
            <p:cNvSpPr>
              <a:spLocks noChangeAspect="1" noChangeArrowheads="1"/>
            </p:cNvSpPr>
            <p:nvPr/>
          </p:nvSpPr>
          <p:spPr bwMode="auto">
            <a:xfrm>
              <a:off x="2197" y="379"/>
              <a:ext cx="7488" cy="6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1" name="Oval 10"/>
            <p:cNvSpPr>
              <a:spLocks noChangeArrowheads="1"/>
            </p:cNvSpPr>
            <p:nvPr/>
          </p:nvSpPr>
          <p:spPr bwMode="auto">
            <a:xfrm>
              <a:off x="2197" y="523"/>
              <a:ext cx="7056" cy="50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2" name="Line 11"/>
            <p:cNvSpPr>
              <a:spLocks noChangeShapeType="1"/>
            </p:cNvSpPr>
            <p:nvPr/>
          </p:nvSpPr>
          <p:spPr bwMode="auto">
            <a:xfrm flipV="1">
              <a:off x="2917" y="1675"/>
              <a:ext cx="2736" cy="2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3" name="Line 12"/>
            <p:cNvSpPr>
              <a:spLocks noChangeShapeType="1"/>
            </p:cNvSpPr>
            <p:nvPr/>
          </p:nvSpPr>
          <p:spPr bwMode="auto">
            <a:xfrm flipV="1">
              <a:off x="2917" y="4411"/>
              <a:ext cx="561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4" name="Line 13"/>
            <p:cNvSpPr>
              <a:spLocks noChangeShapeType="1"/>
            </p:cNvSpPr>
            <p:nvPr/>
          </p:nvSpPr>
          <p:spPr bwMode="auto">
            <a:xfrm>
              <a:off x="5653" y="1675"/>
              <a:ext cx="2880" cy="2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5" name="Line 14"/>
            <p:cNvSpPr>
              <a:spLocks noChangeShapeType="1"/>
            </p:cNvSpPr>
            <p:nvPr/>
          </p:nvSpPr>
          <p:spPr bwMode="auto">
            <a:xfrm flipH="1">
              <a:off x="3349" y="3691"/>
              <a:ext cx="100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6" name="Line 15"/>
            <p:cNvSpPr>
              <a:spLocks noChangeShapeType="1"/>
            </p:cNvSpPr>
            <p:nvPr/>
          </p:nvSpPr>
          <p:spPr bwMode="auto">
            <a:xfrm>
              <a:off x="7093" y="3691"/>
              <a:ext cx="100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7" name="Line 16"/>
            <p:cNvSpPr>
              <a:spLocks noChangeShapeType="1"/>
            </p:cNvSpPr>
            <p:nvPr/>
          </p:nvSpPr>
          <p:spPr bwMode="auto">
            <a:xfrm flipV="1">
              <a:off x="5653" y="1819"/>
              <a:ext cx="1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8" name="Text Box 17"/>
            <p:cNvSpPr txBox="1">
              <a:spLocks noChangeArrowheads="1"/>
            </p:cNvSpPr>
            <p:nvPr/>
          </p:nvSpPr>
          <p:spPr bwMode="auto">
            <a:xfrm>
              <a:off x="4645" y="811"/>
              <a:ext cx="2016" cy="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e-DE" sz="1000" b="1"/>
                <a:t>environmental</a:t>
              </a:r>
            </a:p>
            <a:p>
              <a:pPr algn="ctr"/>
              <a:r>
                <a:rPr lang="de-DE" sz="1000" b="1"/>
                <a:t>objectives or needs</a:t>
              </a:r>
            </a:p>
            <a:p>
              <a:endParaRPr lang="de-DE" sz="1000" b="1"/>
            </a:p>
          </p:txBody>
        </p:sp>
        <p:sp>
          <p:nvSpPr>
            <p:cNvPr id="8209" name="Text Box 18"/>
            <p:cNvSpPr txBox="1">
              <a:spLocks noChangeArrowheads="1"/>
            </p:cNvSpPr>
            <p:nvPr/>
          </p:nvSpPr>
          <p:spPr bwMode="auto">
            <a:xfrm>
              <a:off x="2485" y="4843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DE" sz="1200" b="1"/>
                <a:t>social objectives</a:t>
              </a:r>
            </a:p>
            <a:p>
              <a:r>
                <a:rPr lang="de-DE" sz="1200" b="1"/>
                <a:t>or needs</a:t>
              </a:r>
              <a:endParaRPr lang="de-DE" sz="1800"/>
            </a:p>
          </p:txBody>
        </p:sp>
        <p:sp>
          <p:nvSpPr>
            <p:cNvPr id="8210" name="Text Box 19"/>
            <p:cNvSpPr txBox="1">
              <a:spLocks noChangeArrowheads="1"/>
            </p:cNvSpPr>
            <p:nvPr/>
          </p:nvSpPr>
          <p:spPr bwMode="auto">
            <a:xfrm>
              <a:off x="7237" y="4843"/>
              <a:ext cx="2016" cy="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de-DE" sz="1200" b="1"/>
                <a:t>cultural objectives</a:t>
              </a:r>
            </a:p>
            <a:p>
              <a:pPr algn="r"/>
              <a:r>
                <a:rPr lang="de-DE" sz="1200" b="1"/>
                <a:t>or needs</a:t>
              </a:r>
            </a:p>
            <a:p>
              <a:endParaRPr lang="de-DE" sz="1200"/>
            </a:p>
          </p:txBody>
        </p:sp>
        <p:sp>
          <p:nvSpPr>
            <p:cNvPr id="8211" name="Text Box 20"/>
            <p:cNvSpPr txBox="1">
              <a:spLocks noChangeArrowheads="1"/>
            </p:cNvSpPr>
            <p:nvPr/>
          </p:nvSpPr>
          <p:spPr bwMode="auto">
            <a:xfrm>
              <a:off x="4645" y="2971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DE" sz="1200" b="1"/>
                <a:t>economic activities</a:t>
              </a:r>
            </a:p>
            <a:p>
              <a:r>
                <a:rPr lang="de-DE" sz="1200" b="1"/>
                <a:t>..as a set of means..</a:t>
              </a:r>
            </a:p>
            <a:p>
              <a:endParaRPr lang="de-DE" sz="1800"/>
            </a:p>
          </p:txBody>
        </p:sp>
        <p:sp>
          <p:nvSpPr>
            <p:cNvPr id="8212" name="Text Box 21"/>
            <p:cNvSpPr txBox="1">
              <a:spLocks noChangeArrowheads="1"/>
            </p:cNvSpPr>
            <p:nvPr/>
          </p:nvSpPr>
          <p:spPr bwMode="auto">
            <a:xfrm>
              <a:off x="7525" y="1387"/>
              <a:ext cx="172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DE" sz="1200" b="1"/>
                <a:t>SOCIETY or</a:t>
              </a:r>
            </a:p>
            <a:p>
              <a:r>
                <a:rPr lang="de-DE" sz="1200" b="1"/>
                <a:t>CUMMUNITY</a:t>
              </a:r>
              <a:endParaRPr lang="de-DE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457200" y="269875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gradFill rotWithShape="1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900113" y="333375"/>
            <a:ext cx="7858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Emergence of Social Enterprise</a:t>
            </a:r>
          </a:p>
        </p:txBody>
      </p:sp>
      <p:sp>
        <p:nvSpPr>
          <p:cNvPr id="9221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endParaRPr lang="de-DE" sz="2800" smtClean="0"/>
          </a:p>
          <a:p>
            <a:pPr marL="533400" indent="-533400" eaLnBrk="1" hangingPunct="1">
              <a:buFontTx/>
              <a:buNone/>
            </a:pPr>
            <a:endParaRPr lang="de-DE" sz="2800" smtClean="0"/>
          </a:p>
        </p:txBody>
      </p:sp>
      <p:pic>
        <p:nvPicPr>
          <p:cNvPr id="9222" name="Picture 7" descr="TechNet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43600"/>
            <a:ext cx="1371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19"/>
          <p:cNvSpPr>
            <a:spLocks noChangeArrowheads="1"/>
          </p:cNvSpPr>
          <p:nvPr/>
        </p:nvSpPr>
        <p:spPr bwMode="auto">
          <a:xfrm>
            <a:off x="539750" y="1628775"/>
            <a:ext cx="82899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>
                <a:cs typeface="Times New Roman" pitchFamily="18" charset="0"/>
              </a:rPr>
              <a:t>    </a:t>
            </a:r>
            <a:r>
              <a:rPr lang="de-DE" sz="2000">
                <a:cs typeface="Times New Roman" pitchFamily="18" charset="0"/>
              </a:rPr>
              <a:t>In times and areas of economic crises people gather around     unmet needs and/or unsolved conflicts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	People start protesting and campaigning: others should meet the needs or solve the problem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	People decide to take over responsibility by themselves, embark on economic self help and become social entrepreneurs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	 </a:t>
            </a:r>
          </a:p>
          <a:p>
            <a:pPr marL="342900" indent="-342900">
              <a:spcBef>
                <a:spcPct val="20000"/>
              </a:spcBef>
            </a:pPr>
            <a:endParaRPr lang="de-DE" sz="20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2000">
                <a:cs typeface="Times New Roman" pitchFamily="18" charset="0"/>
              </a:rPr>
              <a:t>	    -</a:t>
            </a:r>
          </a:p>
          <a:p>
            <a:pPr marL="342900" indent="-342900">
              <a:spcBef>
                <a:spcPct val="20000"/>
              </a:spcBef>
            </a:pPr>
            <a:endParaRPr lang="de-DE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de-DE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de-DE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de-DE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de-DE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928688"/>
            <a:ext cx="6953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1102</Words>
  <Application>Microsoft Office PowerPoint</Application>
  <PresentationFormat>Bildschirmpräsentation (4:3)</PresentationFormat>
  <Paragraphs>187</Paragraphs>
  <Slides>19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ＭＳ Ｐゴシック</vt:lpstr>
      <vt:lpstr>Standarddesign</vt:lpstr>
      <vt:lpstr>Social Solidarity Economy   The Impact of Social Enterprises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Strategies for local economic development </vt:lpstr>
      <vt:lpstr>Folie 13</vt:lpstr>
      <vt:lpstr>Folie 14</vt:lpstr>
      <vt:lpstr>Folie 15</vt:lpstr>
      <vt:lpstr>Folie 16</vt:lpstr>
      <vt:lpstr>Folie 17</vt:lpstr>
      <vt:lpstr>Folie 18</vt:lpstr>
      <vt:lpstr> Further Information:  Dr. Karl Birkhölzer k.birkhoelzer@technet-berlin.de www.technet-berlin.de www.Cest-transfer.de </vt:lpstr>
    </vt:vector>
  </TitlesOfParts>
  <Company>maus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uwe thien</dc:creator>
  <cp:lastModifiedBy>Admin</cp:lastModifiedBy>
  <cp:revision>336</cp:revision>
  <cp:lastPrinted>2004-11-24T13:51:51Z</cp:lastPrinted>
  <dcterms:created xsi:type="dcterms:W3CDTF">2004-11-05T07:39:17Z</dcterms:created>
  <dcterms:modified xsi:type="dcterms:W3CDTF">2019-10-11T12:48:30Z</dcterms:modified>
</cp:coreProperties>
</file>