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9" r:id="rId2"/>
    <p:sldId id="294" r:id="rId3"/>
    <p:sldId id="324" r:id="rId4"/>
    <p:sldId id="326" r:id="rId5"/>
    <p:sldId id="328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A6"/>
    <a:srgbClr val="FFB003"/>
    <a:srgbClr val="009893"/>
    <a:srgbClr val="525252"/>
    <a:srgbClr val="BDD7EE"/>
    <a:srgbClr val="70AD47"/>
    <a:srgbClr val="069DA6"/>
    <a:srgbClr val="FA5500"/>
    <a:srgbClr val="FFB102"/>
    <a:srgbClr val="F26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F33F1-ADD5-49B7-A2A5-8A00FABB2D97}" v="412" dt="2019-06-15T13:06:08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DEDCC-1D9B-4365-8D34-54E3CD7C890C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3D1F6-3E4E-4044-9978-69C8E20F80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11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D07BB-72AC-48F8-A85C-4D306E1F3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E30FDD-A822-4535-90A8-B5061244F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F62071-9814-4F6D-BCB5-014F41D3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D067FD-5A7F-44A0-86CB-B6569B47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B3DAA1-CCED-45BC-827F-1AF5135D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2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5AF7F0-CA0B-45C8-8A24-43F75FD1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1F1C42-65D5-4617-96CF-B6CB589F9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F98376-CEB3-4952-A954-6332751D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B9E856-C8F3-45CA-85F4-3E57E4A0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09DE8E-5340-4E2B-823E-D7D8E7A1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EF96AA-1618-4783-9F53-C191CB859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8276D3-9C1D-49C8-B81D-9FD3F2D66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4DF6BC-E389-43AA-ADBE-127E2C4B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63D912-4AAC-4EC2-8103-1C561437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F03D77-5367-40C4-8E41-4DE551BC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64B40-498D-40E5-9A4C-8E73A191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387C04-95B7-4803-BEC5-7E0773041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DD87BF-5269-4292-A78D-3FDC3CF0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09296-D65C-421A-83AF-16669FEF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8186E-D65C-43DA-8D3B-C71DA011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827CA-9B14-4467-BFD4-DEE4C9DA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3E4666-18F2-46D9-8F30-1443A4BC7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C6AD64-E211-4D52-8082-C0DC62EC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60665F-B781-4B71-92D1-6A15D934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28846B-8D94-47DB-BFFF-45DCEDDC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6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A126D-F6C3-43D4-86E4-910B2524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65B6F1-F0F0-4AC3-974A-D1BE52A60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CA587C-43ED-4413-B451-6EC2B5E24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32E681-019D-41E5-A4FB-1A2C5B4E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315031-C1A7-4785-B334-003CC41B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93353B-2922-4F9E-BB2F-1289C2C8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0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F83884-6D78-409B-9A46-A45D7384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5EAF9C-2DED-49BB-9250-6F2D239D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8343EB-D978-447A-9BCC-394FAACFF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D5D2806-2240-4A89-AC80-C8218E06C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3CE95A-2D89-4A08-9DDF-5A7C8B9C6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BB49C9-A8ED-4F5F-95AB-79C8C233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842EEF-07A9-4F49-B96B-BF7B2B1E4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0A4F69-6183-4C39-93D3-EEECA734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6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4DDC3-CF32-4789-948C-AA9AF979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E29FAB-3490-4EFD-AA6A-0E34258F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1EFA6-B0A6-4F61-AE13-3CB3D234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70AE00-8938-40C1-9899-25420424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1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EA301A-B674-48CB-9BE9-8C0F9C07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8D7392-640A-4A55-9E2D-8C8786C6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FA1B3D-73C7-4BE3-85AC-3F47FA17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\\srvdc01\apdes\31_PROJECTOS\31.10_INTERNACIONAIS\31.10.013_ERASMUS_SSE_VET2\MANAGEMENT\Comunicação\Logos\logo-ssevet2-transparent.png">
            <a:extLst>
              <a:ext uri="{FF2B5EF4-FFF2-40B4-BE49-F238E27FC236}">
                <a16:creationId xmlns:a16="http://schemas.microsoft.com/office/drawing/2014/main" xmlns="" id="{4C261784-F210-48C3-9A1D-70ECA086C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954512" y="-6543"/>
            <a:ext cx="1237488" cy="1344989"/>
          </a:xfrm>
          <a:prstGeom prst="rect">
            <a:avLst/>
          </a:prstGeom>
          <a:noFill/>
          <a:ln>
            <a:noFill/>
            <a:prstDash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7CBB45F-E5A9-477B-AC06-D508CDB1B7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750358"/>
            <a:ext cx="10085832" cy="301202"/>
            <a:chOff x="81072" y="882414"/>
            <a:chExt cx="10403550" cy="4891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995AA93-73F7-462F-AED9-4644AA43AB15}"/>
                </a:ext>
              </a:extLst>
            </p:cNvPr>
            <p:cNvSpPr/>
            <p:nvPr/>
          </p:nvSpPr>
          <p:spPr>
            <a:xfrm>
              <a:off x="81072" y="1067920"/>
              <a:ext cx="10226558" cy="303679"/>
            </a:xfrm>
            <a:prstGeom prst="rect">
              <a:avLst/>
            </a:prstGeom>
            <a:solidFill>
              <a:srgbClr val="FFB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xmlns="" id="{4951489C-8621-4CB9-B55F-4770899851A4}"/>
                </a:ext>
              </a:extLst>
            </p:cNvPr>
            <p:cNvSpPr/>
            <p:nvPr/>
          </p:nvSpPr>
          <p:spPr>
            <a:xfrm>
              <a:off x="194056" y="882414"/>
              <a:ext cx="10290566" cy="303679"/>
            </a:xfrm>
            <a:custGeom>
              <a:avLst/>
              <a:gdLst>
                <a:gd name="connsiteX0" fmla="*/ 0 w 10226558"/>
                <a:gd name="connsiteY0" fmla="*/ 0 h 303679"/>
                <a:gd name="connsiteX1" fmla="*/ 10226558 w 10226558"/>
                <a:gd name="connsiteY1" fmla="*/ 0 h 303679"/>
                <a:gd name="connsiteX2" fmla="*/ 10226558 w 10226558"/>
                <a:gd name="connsiteY2" fmla="*/ 303679 h 303679"/>
                <a:gd name="connsiteX3" fmla="*/ 0 w 10226558"/>
                <a:gd name="connsiteY3" fmla="*/ 303679 h 303679"/>
                <a:gd name="connsiteX4" fmla="*/ 0 w 10226558"/>
                <a:gd name="connsiteY4" fmla="*/ 0 h 303679"/>
                <a:gd name="connsiteX0" fmla="*/ 0 w 10235702"/>
                <a:gd name="connsiteY0" fmla="*/ 64008 h 303679"/>
                <a:gd name="connsiteX1" fmla="*/ 10235702 w 10235702"/>
                <a:gd name="connsiteY1" fmla="*/ 0 h 303679"/>
                <a:gd name="connsiteX2" fmla="*/ 10235702 w 10235702"/>
                <a:gd name="connsiteY2" fmla="*/ 303679 h 303679"/>
                <a:gd name="connsiteX3" fmla="*/ 9144 w 10235702"/>
                <a:gd name="connsiteY3" fmla="*/ 303679 h 303679"/>
                <a:gd name="connsiteX4" fmla="*/ 0 w 10235702"/>
                <a:gd name="connsiteY4" fmla="*/ 64008 h 303679"/>
                <a:gd name="connsiteX0" fmla="*/ 0 w 10363718"/>
                <a:gd name="connsiteY0" fmla="*/ 137160 h 376831"/>
                <a:gd name="connsiteX1" fmla="*/ 10363718 w 10363718"/>
                <a:gd name="connsiteY1" fmla="*/ 0 h 376831"/>
                <a:gd name="connsiteX2" fmla="*/ 10235702 w 10363718"/>
                <a:gd name="connsiteY2" fmla="*/ 376831 h 376831"/>
                <a:gd name="connsiteX3" fmla="*/ 9144 w 10363718"/>
                <a:gd name="connsiteY3" fmla="*/ 376831 h 376831"/>
                <a:gd name="connsiteX4" fmla="*/ 0 w 10363718"/>
                <a:gd name="connsiteY4" fmla="*/ 137160 h 376831"/>
                <a:gd name="connsiteX0" fmla="*/ 0 w 10363718"/>
                <a:gd name="connsiteY0" fmla="*/ 137160 h 385975"/>
                <a:gd name="connsiteX1" fmla="*/ 10363718 w 10363718"/>
                <a:gd name="connsiteY1" fmla="*/ 0 h 385975"/>
                <a:gd name="connsiteX2" fmla="*/ 10189982 w 10363718"/>
                <a:gd name="connsiteY2" fmla="*/ 385975 h 385975"/>
                <a:gd name="connsiteX3" fmla="*/ 9144 w 10363718"/>
                <a:gd name="connsiteY3" fmla="*/ 376831 h 385975"/>
                <a:gd name="connsiteX4" fmla="*/ 0 w 10363718"/>
                <a:gd name="connsiteY4" fmla="*/ 137160 h 385975"/>
                <a:gd name="connsiteX0" fmla="*/ 0 w 10290566"/>
                <a:gd name="connsiteY0" fmla="*/ 54864 h 303679"/>
                <a:gd name="connsiteX1" fmla="*/ 10290566 w 10290566"/>
                <a:gd name="connsiteY1" fmla="*/ 0 h 303679"/>
                <a:gd name="connsiteX2" fmla="*/ 10189982 w 10290566"/>
                <a:gd name="connsiteY2" fmla="*/ 303679 h 303679"/>
                <a:gd name="connsiteX3" fmla="*/ 9144 w 10290566"/>
                <a:gd name="connsiteY3" fmla="*/ 294535 h 303679"/>
                <a:gd name="connsiteX4" fmla="*/ 0 w 10290566"/>
                <a:gd name="connsiteY4" fmla="*/ 54864 h 30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0566" h="303679">
                  <a:moveTo>
                    <a:pt x="0" y="54864"/>
                  </a:moveTo>
                  <a:lnTo>
                    <a:pt x="10290566" y="0"/>
                  </a:lnTo>
                  <a:lnTo>
                    <a:pt x="10189982" y="303679"/>
                  </a:lnTo>
                  <a:lnTo>
                    <a:pt x="9144" y="294535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39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xmlns="" id="{BC026896-93D3-48B9-8087-5AD0AE985822}"/>
                </a:ext>
              </a:extLst>
            </p:cNvPr>
            <p:cNvSpPr/>
            <p:nvPr/>
          </p:nvSpPr>
          <p:spPr>
            <a:xfrm>
              <a:off x="203200" y="1067920"/>
              <a:ext cx="10104430" cy="191325"/>
            </a:xfrm>
            <a:custGeom>
              <a:avLst/>
              <a:gdLst>
                <a:gd name="connsiteX0" fmla="*/ 0 w 10104430"/>
                <a:gd name="connsiteY0" fmla="*/ 0 h 109029"/>
                <a:gd name="connsiteX1" fmla="*/ 10104430 w 10104430"/>
                <a:gd name="connsiteY1" fmla="*/ 0 h 109029"/>
                <a:gd name="connsiteX2" fmla="*/ 10104430 w 10104430"/>
                <a:gd name="connsiteY2" fmla="*/ 109029 h 109029"/>
                <a:gd name="connsiteX3" fmla="*/ 0 w 10104430"/>
                <a:gd name="connsiteY3" fmla="*/ 109029 h 109029"/>
                <a:gd name="connsiteX4" fmla="*/ 0 w 10104430"/>
                <a:gd name="connsiteY4" fmla="*/ 0 h 109029"/>
                <a:gd name="connsiteX0" fmla="*/ 0 w 10104430"/>
                <a:gd name="connsiteY0" fmla="*/ 0 h 191325"/>
                <a:gd name="connsiteX1" fmla="*/ 10104430 w 10104430"/>
                <a:gd name="connsiteY1" fmla="*/ 0 h 191325"/>
                <a:gd name="connsiteX2" fmla="*/ 10104430 w 10104430"/>
                <a:gd name="connsiteY2" fmla="*/ 109029 h 191325"/>
                <a:gd name="connsiteX3" fmla="*/ 0 w 10104430"/>
                <a:gd name="connsiteY3" fmla="*/ 191325 h 191325"/>
                <a:gd name="connsiteX4" fmla="*/ 0 w 10104430"/>
                <a:gd name="connsiteY4" fmla="*/ 0 h 1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430" h="191325">
                  <a:moveTo>
                    <a:pt x="0" y="0"/>
                  </a:moveTo>
                  <a:lnTo>
                    <a:pt x="10104430" y="0"/>
                  </a:lnTo>
                  <a:lnTo>
                    <a:pt x="10104430" y="109029"/>
                  </a:lnTo>
                  <a:lnTo>
                    <a:pt x="0" y="191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09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B80C2-30A2-4AE0-B0B5-ECEB9E7F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AF6053-CF6A-4D23-9251-EE42EED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01B600-CA20-4366-9044-F22B4896C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9DA78B-4C11-4FCC-8338-A556A618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FC75-E9C0-4342-AA49-9066204F773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D4B5AA-6519-4B53-BEFB-D6ED526A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212F6C-FA02-4602-803B-87EF23B3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5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5CE1D3-C3FC-4A98-8D0D-E3D7FB71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00A62E-00BE-44B8-9774-808D55D4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74912-362A-42CC-9DB4-363F0F166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FC75-E9C0-4342-AA49-9066204F773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F2B09E-FCB3-4AD7-B6D0-CFA76774A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C643B5-3EB9-4D16-B113-422A59B97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2731E-8965-41CF-8ED9-5837E395C1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4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 descr="\\srvdc01\apdes\31_PROJECTOS\31.10_INTERNACIONAIS\31.10.013_ERASMUS_SSE_VET2\MANAGEMENT\Comunicação\Logos\logo-ssevet2-transparent.png">
            <a:extLst>
              <a:ext uri="{FF2B5EF4-FFF2-40B4-BE49-F238E27FC236}">
                <a16:creationId xmlns:a16="http://schemas.microsoft.com/office/drawing/2014/main" xmlns="" id="{D85A2BA8-56C0-418C-B876-14D8DEAC811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20920" y="0"/>
            <a:ext cx="2550160" cy="255016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EE771FD5-E7DB-4AAF-A9AC-F21211553A57}"/>
              </a:ext>
            </a:extLst>
          </p:cNvPr>
          <p:cNvSpPr txBox="1"/>
          <p:nvPr/>
        </p:nvSpPr>
        <p:spPr>
          <a:xfrm>
            <a:off x="0" y="2467035"/>
            <a:ext cx="12192000" cy="3628967"/>
          </a:xfrm>
          <a:prstGeom prst="rect">
            <a:avLst/>
          </a:prstGeom>
          <a:solidFill>
            <a:srgbClr val="039DA6"/>
          </a:solidFill>
          <a:ln>
            <a:noFill/>
            <a:prstDash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Day 4: 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Part 2 – </a:t>
            </a:r>
            <a:r>
              <a:rPr lang="en-US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From 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knowledge to analysis: managing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 participatory process</a:t>
            </a:r>
          </a:p>
        </p:txBody>
      </p:sp>
    </p:spTree>
    <p:extLst>
      <p:ext uri="{BB962C8B-B14F-4D97-AF65-F5344CB8AC3E}">
        <p14:creationId xmlns:p14="http://schemas.microsoft.com/office/powerpoint/2010/main" val="25936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F60DA5-79C2-42D1-8CEC-4D08C4AEB7CA}"/>
              </a:ext>
            </a:extLst>
          </p:cNvPr>
          <p:cNvSpPr/>
          <p:nvPr/>
        </p:nvSpPr>
        <p:spPr>
          <a:xfrm>
            <a:off x="155938" y="224055"/>
            <a:ext cx="1030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9DA6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ACTION RESEARCH METHODOLOGY: </a:t>
            </a:r>
            <a:r>
              <a:rPr lang="en-US" sz="2400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9DA6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NEXT STEP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1A68C2B-061B-4208-8073-0D844ED54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19" y="1722190"/>
            <a:ext cx="7552878" cy="34136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6E0773D-2730-440F-8645-E0DCF1673AAC}"/>
              </a:ext>
            </a:extLst>
          </p:cNvPr>
          <p:cNvSpPr txBox="1"/>
          <p:nvPr/>
        </p:nvSpPr>
        <p:spPr>
          <a:xfrm>
            <a:off x="323556" y="1320821"/>
            <a:ext cx="3573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Segoe UI "/>
              </a:rPr>
              <a:t>After making a </a:t>
            </a:r>
            <a:r>
              <a:rPr lang="it-IT" dirty="0" err="1">
                <a:latin typeface="Segoe UI "/>
              </a:rPr>
              <a:t>context</a:t>
            </a:r>
            <a:r>
              <a:rPr lang="it-IT" dirty="0">
                <a:latin typeface="Segoe UI "/>
              </a:rPr>
              <a:t> </a:t>
            </a:r>
            <a:r>
              <a:rPr lang="it-IT" dirty="0" err="1">
                <a:latin typeface="Segoe UI "/>
              </a:rPr>
              <a:t>analysis</a:t>
            </a:r>
            <a:r>
              <a:rPr lang="it-IT" dirty="0">
                <a:latin typeface="Segoe UI "/>
              </a:rPr>
              <a:t> and </a:t>
            </a:r>
            <a:r>
              <a:rPr lang="it-IT" dirty="0" err="1">
                <a:latin typeface="Segoe UI "/>
              </a:rPr>
              <a:t>knowing</a:t>
            </a:r>
            <a:r>
              <a:rPr lang="it-IT" dirty="0">
                <a:latin typeface="Segoe UI "/>
              </a:rPr>
              <a:t> </a:t>
            </a:r>
            <a:r>
              <a:rPr lang="it-IT" dirty="0" err="1">
                <a:latin typeface="Segoe UI "/>
              </a:rPr>
              <a:t>something</a:t>
            </a:r>
            <a:r>
              <a:rPr lang="it-IT" dirty="0">
                <a:latin typeface="Segoe UI "/>
              </a:rPr>
              <a:t> more of out </a:t>
            </a:r>
            <a:r>
              <a:rPr lang="it-IT" dirty="0" err="1">
                <a:latin typeface="Segoe UI "/>
              </a:rPr>
              <a:t>territory</a:t>
            </a:r>
            <a:r>
              <a:rPr lang="it-IT" dirty="0">
                <a:latin typeface="Segoe UI "/>
              </a:rPr>
              <a:t> and people </a:t>
            </a:r>
            <a:r>
              <a:rPr lang="it-IT" dirty="0" err="1">
                <a:latin typeface="Segoe UI "/>
              </a:rPr>
              <a:t>who</a:t>
            </a:r>
            <a:r>
              <a:rPr lang="it-IT" dirty="0">
                <a:latin typeface="Segoe UI "/>
              </a:rPr>
              <a:t> are </a:t>
            </a:r>
            <a:r>
              <a:rPr lang="it-IT" dirty="0" err="1">
                <a:latin typeface="Segoe UI "/>
              </a:rPr>
              <a:t>livining</a:t>
            </a:r>
            <a:r>
              <a:rPr lang="it-IT" dirty="0">
                <a:latin typeface="Segoe UI "/>
              </a:rPr>
              <a:t> in, </a:t>
            </a:r>
            <a:r>
              <a:rPr lang="it-IT" b="1" dirty="0">
                <a:latin typeface="Segoe UI "/>
              </a:rPr>
              <a:t>the action </a:t>
            </a:r>
            <a:r>
              <a:rPr lang="it-IT" b="1" dirty="0" err="1">
                <a:latin typeface="Segoe UI "/>
              </a:rPr>
              <a:t>research</a:t>
            </a:r>
            <a:r>
              <a:rPr lang="it-IT" b="1" dirty="0">
                <a:latin typeface="Segoe UI "/>
              </a:rPr>
              <a:t> </a:t>
            </a:r>
            <a:r>
              <a:rPr lang="it-IT" b="1" dirty="0" err="1">
                <a:latin typeface="Segoe UI "/>
              </a:rPr>
              <a:t>goes</a:t>
            </a:r>
            <a:r>
              <a:rPr lang="it-IT" b="1" dirty="0">
                <a:latin typeface="Segoe UI "/>
              </a:rPr>
              <a:t> on</a:t>
            </a:r>
            <a:r>
              <a:rPr lang="it-IT" dirty="0">
                <a:latin typeface="Segoe UI "/>
              </a:rPr>
              <a:t>, </a:t>
            </a:r>
            <a:r>
              <a:rPr lang="it-IT" dirty="0" err="1">
                <a:latin typeface="Segoe UI "/>
              </a:rPr>
              <a:t>while</a:t>
            </a:r>
            <a:r>
              <a:rPr lang="it-IT" dirty="0">
                <a:latin typeface="Segoe UI "/>
              </a:rPr>
              <a:t> the </a:t>
            </a:r>
            <a:r>
              <a:rPr lang="it-IT" dirty="0" err="1">
                <a:latin typeface="Segoe UI "/>
              </a:rPr>
              <a:t>transformative</a:t>
            </a:r>
            <a:r>
              <a:rPr lang="it-IT" dirty="0">
                <a:latin typeface="Segoe UI "/>
              </a:rPr>
              <a:t> </a:t>
            </a:r>
            <a:r>
              <a:rPr lang="it-IT" dirty="0" err="1">
                <a:latin typeface="Segoe UI "/>
              </a:rPr>
              <a:t>process</a:t>
            </a:r>
            <a:r>
              <a:rPr lang="it-IT" dirty="0">
                <a:latin typeface="Segoe UI "/>
              </a:rPr>
              <a:t> </a:t>
            </a:r>
            <a:r>
              <a:rPr lang="it-IT" dirty="0" err="1">
                <a:latin typeface="Segoe UI "/>
              </a:rPr>
              <a:t>is</a:t>
            </a:r>
            <a:r>
              <a:rPr lang="it-IT" dirty="0">
                <a:latin typeface="Segoe UI "/>
              </a:rPr>
              <a:t> in act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xmlns="" id="{100AE383-29D7-4D31-AAEE-4586EB374187}"/>
              </a:ext>
            </a:extLst>
          </p:cNvPr>
          <p:cNvCxnSpPr>
            <a:cxnSpLocks/>
          </p:cNvCxnSpPr>
          <p:nvPr/>
        </p:nvCxnSpPr>
        <p:spPr>
          <a:xfrm flipH="1">
            <a:off x="1757865" y="3052689"/>
            <a:ext cx="577372" cy="433658"/>
          </a:xfrm>
          <a:prstGeom prst="straightConnector1">
            <a:avLst/>
          </a:prstGeom>
          <a:ln>
            <a:solidFill>
              <a:srgbClr val="FFB0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8FBFE28-3DFB-416F-862C-D9768E9D7767}"/>
              </a:ext>
            </a:extLst>
          </p:cNvPr>
          <p:cNvSpPr txBox="1"/>
          <p:nvPr/>
        </p:nvSpPr>
        <p:spPr>
          <a:xfrm>
            <a:off x="155939" y="3428999"/>
            <a:ext cx="1489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Segoe UI "/>
              </a:rPr>
              <a:t>People </a:t>
            </a:r>
            <a:r>
              <a:rPr lang="it-IT" dirty="0" err="1">
                <a:latin typeface="Segoe UI "/>
              </a:rPr>
              <a:t>who</a:t>
            </a:r>
            <a:r>
              <a:rPr lang="it-IT" dirty="0">
                <a:latin typeface="Segoe UI "/>
              </a:rPr>
              <a:t> partecipate to the action </a:t>
            </a:r>
            <a:r>
              <a:rPr lang="it-IT" dirty="0" err="1">
                <a:latin typeface="Segoe UI "/>
              </a:rPr>
              <a:t>research</a:t>
            </a:r>
            <a:r>
              <a:rPr lang="it-IT" dirty="0">
                <a:latin typeface="Segoe UI "/>
              </a:rPr>
              <a:t> are </a:t>
            </a:r>
            <a:r>
              <a:rPr lang="it-IT" dirty="0" err="1">
                <a:latin typeface="Segoe UI "/>
              </a:rPr>
              <a:t>changing</a:t>
            </a:r>
            <a:endParaRPr lang="it-IT" dirty="0">
              <a:latin typeface="Segoe UI "/>
            </a:endParaRP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xmlns="" id="{9689B6F0-7E4F-4C96-9794-A39AC29CD552}"/>
              </a:ext>
            </a:extLst>
          </p:cNvPr>
          <p:cNvCxnSpPr>
            <a:cxnSpLocks/>
          </p:cNvCxnSpPr>
          <p:nvPr/>
        </p:nvCxnSpPr>
        <p:spPr>
          <a:xfrm>
            <a:off x="3170177" y="3052689"/>
            <a:ext cx="0" cy="593139"/>
          </a:xfrm>
          <a:prstGeom prst="straightConnector1">
            <a:avLst/>
          </a:prstGeom>
          <a:ln>
            <a:solidFill>
              <a:srgbClr val="FFB0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C614E4BB-3B79-4EE0-A212-FF3693A10118}"/>
              </a:ext>
            </a:extLst>
          </p:cNvPr>
          <p:cNvSpPr txBox="1"/>
          <p:nvPr/>
        </p:nvSpPr>
        <p:spPr>
          <a:xfrm>
            <a:off x="2283912" y="3745115"/>
            <a:ext cx="152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Segoe UI "/>
              </a:rPr>
              <a:t>The reality </a:t>
            </a:r>
            <a:r>
              <a:rPr lang="it-IT" dirty="0" err="1">
                <a:latin typeface="Segoe UI "/>
              </a:rPr>
              <a:t>where</a:t>
            </a:r>
            <a:r>
              <a:rPr lang="it-IT" dirty="0">
                <a:latin typeface="Segoe UI "/>
              </a:rPr>
              <a:t> </a:t>
            </a:r>
            <a:r>
              <a:rPr lang="it-IT" dirty="0" err="1">
                <a:latin typeface="Segoe UI "/>
              </a:rPr>
              <a:t>we</a:t>
            </a:r>
            <a:r>
              <a:rPr lang="it-IT" dirty="0">
                <a:latin typeface="Segoe UI "/>
              </a:rPr>
              <a:t> are </a:t>
            </a:r>
            <a:r>
              <a:rPr lang="it-IT" dirty="0" err="1">
                <a:latin typeface="Segoe UI "/>
              </a:rPr>
              <a:t>working</a:t>
            </a:r>
            <a:r>
              <a:rPr lang="it-IT" dirty="0">
                <a:latin typeface="Segoe UI "/>
              </a:rPr>
              <a:t> </a:t>
            </a:r>
            <a:r>
              <a:rPr lang="it-IT" dirty="0" err="1">
                <a:latin typeface="Segoe UI "/>
              </a:rPr>
              <a:t>is</a:t>
            </a:r>
            <a:r>
              <a:rPr lang="it-IT" dirty="0">
                <a:latin typeface="Segoe UI "/>
              </a:rPr>
              <a:t> </a:t>
            </a:r>
            <a:r>
              <a:rPr lang="it-IT" dirty="0" err="1">
                <a:latin typeface="Segoe UI "/>
              </a:rPr>
              <a:t>changing</a:t>
            </a:r>
            <a:endParaRPr lang="it-IT" dirty="0">
              <a:latin typeface="Segoe UI "/>
            </a:endParaRP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xmlns="" id="{43D337B3-CA5E-4DA3-9D38-7EBA5E6CC271}"/>
              </a:ext>
            </a:extLst>
          </p:cNvPr>
          <p:cNvGrpSpPr/>
          <p:nvPr/>
        </p:nvGrpSpPr>
        <p:grpSpPr>
          <a:xfrm>
            <a:off x="0" y="5503519"/>
            <a:ext cx="12192000" cy="1407289"/>
            <a:chOff x="0" y="5192726"/>
            <a:chExt cx="12192000" cy="1665274"/>
          </a:xfrm>
        </p:grpSpPr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xmlns="" id="{AF7F20A8-42C0-489F-9A28-EF935FCA602E}"/>
                </a:ext>
              </a:extLst>
            </p:cNvPr>
            <p:cNvSpPr/>
            <p:nvPr/>
          </p:nvSpPr>
          <p:spPr>
            <a:xfrm>
              <a:off x="0" y="5192726"/>
              <a:ext cx="12192000" cy="114220"/>
            </a:xfrm>
            <a:prstGeom prst="rect">
              <a:avLst/>
            </a:prstGeom>
            <a:solidFill>
              <a:srgbClr val="FFB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 Box 2">
              <a:extLst>
                <a:ext uri="{FF2B5EF4-FFF2-40B4-BE49-F238E27FC236}">
                  <a16:creationId xmlns:a16="http://schemas.microsoft.com/office/drawing/2014/main" xmlns="" id="{030FB53B-5BBE-478F-B631-1C8741B4476C}"/>
                </a:ext>
              </a:extLst>
            </p:cNvPr>
            <p:cNvSpPr txBox="1"/>
            <p:nvPr/>
          </p:nvSpPr>
          <p:spPr>
            <a:xfrm>
              <a:off x="0" y="5306946"/>
              <a:ext cx="12192000" cy="1551054"/>
            </a:xfrm>
            <a:prstGeom prst="rect">
              <a:avLst/>
            </a:prstGeom>
            <a:solidFill>
              <a:srgbClr val="039DA6"/>
            </a:solidFill>
            <a:ln>
              <a:noFill/>
              <a:prstDash/>
            </a:ln>
          </p:spPr>
          <p:txBody>
            <a:bodyPr vert="horz" wrap="square" lIns="91440" tIns="45720" rIns="91440" bIns="4572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94744D21-9B07-4398-B7D1-18E93DD68687}"/>
              </a:ext>
            </a:extLst>
          </p:cNvPr>
          <p:cNvSpPr txBox="1"/>
          <p:nvPr/>
        </p:nvSpPr>
        <p:spPr>
          <a:xfrm>
            <a:off x="155938" y="5920550"/>
            <a:ext cx="1188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Segoe UI "/>
              </a:rPr>
              <a:t>IN ACTION RESEARCH THE CHANGE DOESN’T HAPPEN AT THE END OF THE PROCESS, BUT </a:t>
            </a:r>
            <a:r>
              <a:rPr lang="en-GB" b="1" dirty="0">
                <a:solidFill>
                  <a:schemeClr val="bg1"/>
                </a:solidFill>
                <a:latin typeface="Segoe UI "/>
              </a:rPr>
              <a:t>THROUGHOUT</a:t>
            </a:r>
            <a:endParaRPr lang="it-IT" b="1" dirty="0">
              <a:solidFill>
                <a:schemeClr val="bg1"/>
              </a:solidFill>
              <a:latin typeface="Segoe UI "/>
            </a:endParaRPr>
          </a:p>
        </p:txBody>
      </p:sp>
    </p:spTree>
    <p:extLst>
      <p:ext uri="{BB962C8B-B14F-4D97-AF65-F5344CB8AC3E}">
        <p14:creationId xmlns:p14="http://schemas.microsoft.com/office/powerpoint/2010/main" val="3265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F9A706A-23D7-451E-9B17-399A98A96193}"/>
              </a:ext>
            </a:extLst>
          </p:cNvPr>
          <p:cNvSpPr txBox="1"/>
          <p:nvPr/>
        </p:nvSpPr>
        <p:spPr>
          <a:xfrm>
            <a:off x="211015" y="239151"/>
            <a:ext cx="941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ACTION RESEARCH: PLAN, DESIGN, ORGANIZE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38194D4-14C1-40FA-82F7-9FC37C10905D}"/>
              </a:ext>
            </a:extLst>
          </p:cNvPr>
          <p:cNvSpPr txBox="1"/>
          <p:nvPr/>
        </p:nvSpPr>
        <p:spPr>
          <a:xfrm>
            <a:off x="365760" y="1448972"/>
            <a:ext cx="11826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Segoe UI "/>
              </a:rPr>
              <a:t>In this process – in each step - the actors can take place at different levels and with different roles on the basis of their competences, knowledges, abilities, vocation, personal availability.</a:t>
            </a:r>
          </a:p>
          <a:p>
            <a:endParaRPr lang="en-GB" dirty="0">
              <a:latin typeface="Segoe UI 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Segoe UI "/>
              </a:rPr>
              <a:t>It’s important to realize the conditions to </a:t>
            </a:r>
            <a:r>
              <a:rPr lang="en-GB" b="1" dirty="0">
                <a:latin typeface="Segoe UI "/>
              </a:rPr>
              <a:t>co-imagine</a:t>
            </a:r>
            <a:r>
              <a:rPr lang="en-GB" dirty="0">
                <a:latin typeface="Segoe UI "/>
              </a:rPr>
              <a:t>, </a:t>
            </a:r>
            <a:r>
              <a:rPr lang="en-GB" b="1" dirty="0">
                <a:latin typeface="Segoe UI "/>
              </a:rPr>
              <a:t>co-design </a:t>
            </a:r>
            <a:r>
              <a:rPr lang="en-GB" dirty="0">
                <a:latin typeface="Segoe UI "/>
              </a:rPr>
              <a:t>and </a:t>
            </a:r>
            <a:r>
              <a:rPr lang="en-GB" b="1" dirty="0">
                <a:latin typeface="Segoe UI "/>
              </a:rPr>
              <a:t>co-plan</a:t>
            </a:r>
            <a:r>
              <a:rPr lang="en-GB" dirty="0">
                <a:latin typeface="Segoe UI "/>
              </a:rPr>
              <a:t> this process with all people involved:</a:t>
            </a:r>
          </a:p>
          <a:p>
            <a:endParaRPr lang="en-GB" dirty="0"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latin typeface="Segoe UI "/>
              </a:rPr>
              <a:t>trainers</a:t>
            </a:r>
            <a:endParaRPr lang="it-IT" dirty="0"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Segoe UI "/>
              </a:rPr>
              <a:t>trainees</a:t>
            </a:r>
            <a:endParaRPr lang="it-IT" dirty="0"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Segoe UI "/>
              </a:rPr>
              <a:t>trainees’ families</a:t>
            </a:r>
            <a:endParaRPr lang="it-IT" dirty="0"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Segoe UI "/>
              </a:rPr>
              <a:t>VET providers</a:t>
            </a:r>
            <a:endParaRPr lang="it-IT" dirty="0"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Segoe UI "/>
              </a:rPr>
              <a:t>Others educational agencies</a:t>
            </a:r>
            <a:endParaRPr lang="it-IT" dirty="0"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Segoe UI "/>
              </a:rPr>
              <a:t>Local business and companies (involved in SSE or not)</a:t>
            </a:r>
            <a:endParaRPr lang="it-IT" dirty="0">
              <a:latin typeface="Segoe UI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Segoe UI "/>
              </a:rPr>
              <a:t>Local and national institutions</a:t>
            </a:r>
            <a:endParaRPr lang="it-IT" dirty="0">
              <a:latin typeface="Segoe UI "/>
            </a:endParaRPr>
          </a:p>
          <a:p>
            <a:endParaRPr lang="en-GB" dirty="0">
              <a:latin typeface="Segoe UI 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771DEF7-3321-4637-8320-43A53D15E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54" y="3287846"/>
            <a:ext cx="4813986" cy="2227969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541A11B-185D-438A-A671-169F7B7758C1}"/>
              </a:ext>
            </a:extLst>
          </p:cNvPr>
          <p:cNvGrpSpPr/>
          <p:nvPr/>
        </p:nvGrpSpPr>
        <p:grpSpPr>
          <a:xfrm>
            <a:off x="-14068" y="6133515"/>
            <a:ext cx="12192000" cy="801914"/>
            <a:chOff x="0" y="5909078"/>
            <a:chExt cx="12192000" cy="948921"/>
          </a:xfrm>
        </p:grpSpPr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xmlns="" id="{155F6523-A2D9-4906-BA16-2B6B18C21214}"/>
                </a:ext>
              </a:extLst>
            </p:cNvPr>
            <p:cNvSpPr/>
            <p:nvPr/>
          </p:nvSpPr>
          <p:spPr>
            <a:xfrm>
              <a:off x="0" y="5909078"/>
              <a:ext cx="12192000" cy="114220"/>
            </a:xfrm>
            <a:prstGeom prst="rect">
              <a:avLst/>
            </a:prstGeom>
            <a:solidFill>
              <a:srgbClr val="FFB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xmlns="" id="{DBD9F4DC-38B7-4C94-B27D-A4981FDFB10E}"/>
                </a:ext>
              </a:extLst>
            </p:cNvPr>
            <p:cNvSpPr txBox="1"/>
            <p:nvPr/>
          </p:nvSpPr>
          <p:spPr>
            <a:xfrm>
              <a:off x="0" y="6023298"/>
              <a:ext cx="12192000" cy="834701"/>
            </a:xfrm>
            <a:prstGeom prst="rect">
              <a:avLst/>
            </a:prstGeom>
            <a:solidFill>
              <a:srgbClr val="039DA6"/>
            </a:solidFill>
            <a:ln>
              <a:noFill/>
              <a:prstDash/>
            </a:ln>
          </p:spPr>
          <p:txBody>
            <a:bodyPr vert="horz" wrap="square" lIns="91440" tIns="45720" rIns="91440" bIns="4572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35DCD46-0D6E-4116-AAF2-0441AD57D462}"/>
              </a:ext>
            </a:extLst>
          </p:cNvPr>
          <p:cNvSpPr txBox="1"/>
          <p:nvPr/>
        </p:nvSpPr>
        <p:spPr>
          <a:xfrm>
            <a:off x="211015" y="6386732"/>
            <a:ext cx="1161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Segoe UI "/>
              </a:rPr>
              <a:t>BUILDING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869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5B3BD84-F24B-480D-817E-954199A20D00}"/>
              </a:ext>
            </a:extLst>
          </p:cNvPr>
          <p:cNvSpPr txBox="1"/>
          <p:nvPr/>
        </p:nvSpPr>
        <p:spPr>
          <a:xfrm>
            <a:off x="112542" y="239151"/>
            <a:ext cx="924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ACTION RESEARCH: a </a:t>
            </a:r>
            <a:r>
              <a:rPr lang="it-IT" sz="2400" b="1" dirty="0" err="1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participatory</a:t>
            </a:r>
            <a:r>
              <a:rPr lang="it-IT" sz="2400" b="1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it-IT" sz="2400" b="1" dirty="0" err="1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process</a:t>
            </a:r>
            <a:endParaRPr lang="it-IT" sz="2400" b="1" dirty="0">
              <a:solidFill>
                <a:srgbClr val="039DA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FE6E269-E2CD-42BD-A0E7-44B1B0581D01}"/>
              </a:ext>
            </a:extLst>
          </p:cNvPr>
          <p:cNvSpPr txBox="1"/>
          <p:nvPr/>
        </p:nvSpPr>
        <p:spPr>
          <a:xfrm>
            <a:off x="478301" y="1477108"/>
            <a:ext cx="1146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How can we ensure that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the number of (actors) action-researcher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is as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large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as possible and as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representative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as possible of their reality and experiences?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F8F9CCC-1A15-4247-8171-DC80EC1C32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44" y="3429000"/>
            <a:ext cx="4908745" cy="31213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478302" y="2251882"/>
            <a:ext cx="10166952" cy="64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It’s really difficult to involve all actors and stakeholders at the same time: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which people do I decide to involve first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? What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criteria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do I use to choose them? </a:t>
            </a:r>
          </a:p>
        </p:txBody>
      </p:sp>
    </p:spTree>
    <p:extLst>
      <p:ext uri="{BB962C8B-B14F-4D97-AF65-F5344CB8AC3E}">
        <p14:creationId xmlns:p14="http://schemas.microsoft.com/office/powerpoint/2010/main" val="1213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42D0DCA-38AB-468B-8CA7-CB9586360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" y="4232818"/>
            <a:ext cx="2610975" cy="21097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49827A5-3799-41E6-9A3F-5C8E88B8C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669" y="3956538"/>
            <a:ext cx="3829213" cy="266231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A902BD3-EB3D-449D-A2DB-4CD2E405FCBB}"/>
              </a:ext>
            </a:extLst>
          </p:cNvPr>
          <p:cNvSpPr txBox="1"/>
          <p:nvPr/>
        </p:nvSpPr>
        <p:spPr>
          <a:xfrm>
            <a:off x="478301" y="1477108"/>
            <a:ext cx="1146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How can we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welcome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the actors to involve with their characteristics, experiences and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differences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457DACB-59B7-48F3-8885-1CA1ED45A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242" y="3256020"/>
            <a:ext cx="3933000" cy="22705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0DFF766-19C9-49D4-AE6D-5D484972FCE6}"/>
              </a:ext>
            </a:extLst>
          </p:cNvPr>
          <p:cNvSpPr txBox="1"/>
          <p:nvPr/>
        </p:nvSpPr>
        <p:spPr>
          <a:xfrm>
            <a:off x="112542" y="239151"/>
            <a:ext cx="924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ACTION RESEARCH: a </a:t>
            </a:r>
            <a:r>
              <a:rPr lang="it-IT" sz="2400" b="1" dirty="0" err="1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participatory</a:t>
            </a:r>
            <a:r>
              <a:rPr lang="it-IT" sz="2400" b="1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it-IT" sz="2400" b="1" dirty="0" err="1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process</a:t>
            </a:r>
            <a:endParaRPr lang="it-IT" sz="2400" b="1" dirty="0">
              <a:solidFill>
                <a:srgbClr val="039DA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78302" y="1997232"/>
            <a:ext cx="10426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tools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methodologies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can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we use to ensure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participation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43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C7F0019-7360-4874-9009-AF8A4DB271CD}"/>
              </a:ext>
            </a:extLst>
          </p:cNvPr>
          <p:cNvSpPr txBox="1"/>
          <p:nvPr/>
        </p:nvSpPr>
        <p:spPr>
          <a:xfrm>
            <a:off x="154745" y="154745"/>
            <a:ext cx="966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39DA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TRAINERS IN A TRAINING IN ACTION COURSE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7B5649B-7C43-4012-B954-1FDA45F3B3DE}"/>
              </a:ext>
            </a:extLst>
          </p:cNvPr>
          <p:cNvSpPr txBox="1"/>
          <p:nvPr/>
        </p:nvSpPr>
        <p:spPr>
          <a:xfrm>
            <a:off x="520503" y="1332726"/>
            <a:ext cx="1022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What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role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should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the trainer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play in this process?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532B41A-2093-4538-9AB4-8E9C3BB2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6"/>
          <a:stretch/>
        </p:blipFill>
        <p:spPr>
          <a:xfrm>
            <a:off x="773724" y="2759301"/>
            <a:ext cx="2869808" cy="28390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BFAE060-41F4-479B-BF71-6410B5895706}"/>
              </a:ext>
            </a:extLst>
          </p:cNvPr>
          <p:cNvSpPr txBox="1"/>
          <p:nvPr/>
        </p:nvSpPr>
        <p:spPr>
          <a:xfrm>
            <a:off x="4667535" y="3587087"/>
            <a:ext cx="91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endParaRPr lang="it-IT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xmlns="" id="{DB1B9D3D-C431-4DB9-9DAA-FFF879ED8101}"/>
              </a:ext>
            </a:extLst>
          </p:cNvPr>
          <p:cNvGrpSpPr/>
          <p:nvPr/>
        </p:nvGrpSpPr>
        <p:grpSpPr>
          <a:xfrm>
            <a:off x="-14068" y="5735100"/>
            <a:ext cx="12192000" cy="1200329"/>
            <a:chOff x="0" y="5909078"/>
            <a:chExt cx="12192000" cy="948921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xmlns="" id="{E79AF4E6-6E4C-462C-B08E-19E43DE60540}"/>
                </a:ext>
              </a:extLst>
            </p:cNvPr>
            <p:cNvSpPr/>
            <p:nvPr/>
          </p:nvSpPr>
          <p:spPr>
            <a:xfrm>
              <a:off x="0" y="5909078"/>
              <a:ext cx="12192000" cy="114220"/>
            </a:xfrm>
            <a:prstGeom prst="rect">
              <a:avLst/>
            </a:prstGeom>
            <a:solidFill>
              <a:srgbClr val="FFB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xmlns="" id="{5EB81554-8794-42CB-B1A3-507586860663}"/>
                </a:ext>
              </a:extLst>
            </p:cNvPr>
            <p:cNvSpPr txBox="1"/>
            <p:nvPr/>
          </p:nvSpPr>
          <p:spPr>
            <a:xfrm>
              <a:off x="0" y="6023298"/>
              <a:ext cx="12192000" cy="834701"/>
            </a:xfrm>
            <a:prstGeom prst="rect">
              <a:avLst/>
            </a:prstGeom>
            <a:solidFill>
              <a:srgbClr val="039DA6"/>
            </a:solidFill>
            <a:ln>
              <a:noFill/>
              <a:prstDash/>
            </a:ln>
          </p:spPr>
          <p:txBody>
            <a:bodyPr vert="horz" wrap="square" lIns="91440" tIns="45720" rIns="91440" bIns="45720" anchor="ctr" anchorCtr="0" compatLnSpc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FBAE5927-F9A3-48E0-9D46-4BF6E9547076}"/>
              </a:ext>
            </a:extLst>
          </p:cNvPr>
          <p:cNvSpPr txBox="1"/>
          <p:nvPr/>
        </p:nvSpPr>
        <p:spPr>
          <a:xfrm>
            <a:off x="154745" y="6089407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VET and SSE TRAINERS TO BUILD A TRAINING COMMUNITY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ORIENTED TO COMMON GOOD AND SUSTAINABLE LOCAL DEVELOPMENT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716" y="2395091"/>
            <a:ext cx="3956873" cy="284522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20504" y="1728250"/>
            <a:ext cx="968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How can we recognize new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skills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to the trainers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without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necessarily creating a new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professional profile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 charge of this process? </a:t>
            </a:r>
          </a:p>
        </p:txBody>
      </p:sp>
    </p:spTree>
    <p:extLst>
      <p:ext uri="{BB962C8B-B14F-4D97-AF65-F5344CB8AC3E}">
        <p14:creationId xmlns:p14="http://schemas.microsoft.com/office/powerpoint/2010/main" val="19081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333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</vt:lpstr>
      <vt:lpstr>Segoe UI Black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Tzamouranou</dc:creator>
  <cp:lastModifiedBy>Soana Tortora</cp:lastModifiedBy>
  <cp:revision>230</cp:revision>
  <dcterms:created xsi:type="dcterms:W3CDTF">2019-06-15T08:49:06Z</dcterms:created>
  <dcterms:modified xsi:type="dcterms:W3CDTF">2019-10-16T20:17:18Z</dcterms:modified>
</cp:coreProperties>
</file>