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F7019-D87C-4AD2-AB15-4AFABAF86EC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B63096B-147A-4174-AC00-D7AB39A6B8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9862CC2-894D-424A-9F25-E98585E6B028}"/>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5" name="Fußzeilenplatzhalter 4">
            <a:extLst>
              <a:ext uri="{FF2B5EF4-FFF2-40B4-BE49-F238E27FC236}">
                <a16:creationId xmlns:a16="http://schemas.microsoft.com/office/drawing/2014/main" id="{E447A928-674A-414D-8C5B-2CBECAD7867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2B8BA80-0C6C-4BA6-853A-B8F2E62F00C3}"/>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242429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EB2208-AE93-4069-B773-466698DCAB2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4885B9B-334D-43C5-9C5C-AD59BDDAEA0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C3892FA-1BCD-4A84-BCD5-B2FCE932C5B5}"/>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5" name="Fußzeilenplatzhalter 4">
            <a:extLst>
              <a:ext uri="{FF2B5EF4-FFF2-40B4-BE49-F238E27FC236}">
                <a16:creationId xmlns:a16="http://schemas.microsoft.com/office/drawing/2014/main" id="{4EC73ED7-FCBA-4388-A913-16C03357DE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D21FF79-2F74-4996-8985-5E3E766D9067}"/>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315882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DF93DB3-3125-4891-82B4-531D3FEDFF9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A7C72AC-6E20-401A-9F95-16A125227BF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EFDBCC7-E101-497F-A1AB-D2B4967A40BA}"/>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5" name="Fußzeilenplatzhalter 4">
            <a:extLst>
              <a:ext uri="{FF2B5EF4-FFF2-40B4-BE49-F238E27FC236}">
                <a16:creationId xmlns:a16="http://schemas.microsoft.com/office/drawing/2014/main" id="{4AE8FD76-CF62-4EB6-8C1E-D05F79C0DC0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BBAE920-A3FC-420F-810D-A6C5A5FAB0F8}"/>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2291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4225E-EB6D-4451-9744-67F173488A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874519C-991B-4633-9139-C8DE627E631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F9706F8-08B0-4D42-84F2-19B511272E09}"/>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5" name="Fußzeilenplatzhalter 4">
            <a:extLst>
              <a:ext uri="{FF2B5EF4-FFF2-40B4-BE49-F238E27FC236}">
                <a16:creationId xmlns:a16="http://schemas.microsoft.com/office/drawing/2014/main" id="{3BDBDDC4-CBAE-4B10-8EE9-32576840919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4D45277-120A-4AF1-8E7F-75893DF565F1}"/>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85104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D2022A-0CBC-4505-8F6E-8991927569E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81EE267-5043-45A0-AFFF-B0450EB6E9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38CBABC-049B-4D83-831E-7856CB189F27}"/>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5" name="Fußzeilenplatzhalter 4">
            <a:extLst>
              <a:ext uri="{FF2B5EF4-FFF2-40B4-BE49-F238E27FC236}">
                <a16:creationId xmlns:a16="http://schemas.microsoft.com/office/drawing/2014/main" id="{47106711-BE31-49B3-9ED2-F0D69A69B1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A0A57E-8031-4D44-A193-E3A86933729E}"/>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196339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7574A-1215-4B0E-9BDA-26D4C3FCF35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C76DA9C-B469-49E9-998F-6BF8763037E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A73C5E9-5C21-48BC-A1AA-C130D1054EB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7636162-14B3-454A-8D95-267D67F28761}"/>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6" name="Fußzeilenplatzhalter 5">
            <a:extLst>
              <a:ext uri="{FF2B5EF4-FFF2-40B4-BE49-F238E27FC236}">
                <a16:creationId xmlns:a16="http://schemas.microsoft.com/office/drawing/2014/main" id="{22C88DD9-1561-4435-A14D-576B429B21D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38BBF9-7888-48E7-A327-2C6BBFA95EAC}"/>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2981986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63C95B-2448-4BB3-AFC8-86DB2BE7E38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6DEE43D-A854-4898-8229-CF01C302B4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0F269E7-AD94-4EDB-BF98-29532B94674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90AE5C3-B2E6-4F2E-9B54-B3C7D9F219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CFE1C8F-524A-48C2-BB06-E1757D6F1C7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4C4CD8E-3267-48FC-B676-02191300CB27}"/>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8" name="Fußzeilenplatzhalter 7">
            <a:extLst>
              <a:ext uri="{FF2B5EF4-FFF2-40B4-BE49-F238E27FC236}">
                <a16:creationId xmlns:a16="http://schemas.microsoft.com/office/drawing/2014/main" id="{79289AC3-C623-4BD1-8F0C-96241CA135F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080E2D5-2E10-4CFA-B00B-71F790637E8B}"/>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17599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3610C-AB80-40E8-AAE0-5E5CD8D9335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7BC01FE-4E9A-4E7B-A8E5-77FE6C85D0FF}"/>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4" name="Fußzeilenplatzhalter 3">
            <a:extLst>
              <a:ext uri="{FF2B5EF4-FFF2-40B4-BE49-F238E27FC236}">
                <a16:creationId xmlns:a16="http://schemas.microsoft.com/office/drawing/2014/main" id="{17443805-DCED-452B-B161-8B6A8C2653C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60374AC-DFB8-48F5-9FFC-25365245E906}"/>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13839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42F55C8-497A-40B1-82CA-6926FD828348}"/>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3" name="Fußzeilenplatzhalter 2">
            <a:extLst>
              <a:ext uri="{FF2B5EF4-FFF2-40B4-BE49-F238E27FC236}">
                <a16:creationId xmlns:a16="http://schemas.microsoft.com/office/drawing/2014/main" id="{AB7FBAE5-4ACE-42DC-B5D4-A6734A4393B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49C1894-3492-4964-BD67-64205029FF81}"/>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311456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F052C-FB9F-4DF7-9E9B-8CCA85E9B8B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46B55A2-BBC6-41E0-9E9D-4532CB9455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8BB0728-DE3A-49D7-93ED-68C5C2CB92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FE5AFF-DF2F-4FE0-8DB7-183107525D69}"/>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6" name="Fußzeilenplatzhalter 5">
            <a:extLst>
              <a:ext uri="{FF2B5EF4-FFF2-40B4-BE49-F238E27FC236}">
                <a16:creationId xmlns:a16="http://schemas.microsoft.com/office/drawing/2014/main" id="{CFAA95DC-B7BA-4AF1-AE14-9302CB01C93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B23BC79-B73C-4C23-9A75-439312C503CE}"/>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3249813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622028-E852-4EB9-8AEE-27C9E7D28FF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61885B1-5AAD-4D78-A46F-70943125A6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C2C3ADE-8B5E-4BBF-BA7B-CB391D4C4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DC3DB6-D7DB-4D58-AAB1-53BAE9B33C2C}"/>
              </a:ext>
            </a:extLst>
          </p:cNvPr>
          <p:cNvSpPr>
            <a:spLocks noGrp="1"/>
          </p:cNvSpPr>
          <p:nvPr>
            <p:ph type="dt" sz="half" idx="10"/>
          </p:nvPr>
        </p:nvSpPr>
        <p:spPr/>
        <p:txBody>
          <a:bodyPr/>
          <a:lstStyle/>
          <a:p>
            <a:fld id="{4BFB1C9B-842E-437B-BF96-33C80691512D}" type="datetimeFigureOut">
              <a:rPr lang="de-DE" smtClean="0"/>
              <a:t>10.11.2020</a:t>
            </a:fld>
            <a:endParaRPr lang="de-DE"/>
          </a:p>
        </p:txBody>
      </p:sp>
      <p:sp>
        <p:nvSpPr>
          <p:cNvPr id="6" name="Fußzeilenplatzhalter 5">
            <a:extLst>
              <a:ext uri="{FF2B5EF4-FFF2-40B4-BE49-F238E27FC236}">
                <a16:creationId xmlns:a16="http://schemas.microsoft.com/office/drawing/2014/main" id="{1F0925F0-10F3-4ACC-A061-DE57C68C4A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702A0DC-17B2-4A54-83F2-1B91F56971AA}"/>
              </a:ext>
            </a:extLst>
          </p:cNvPr>
          <p:cNvSpPr>
            <a:spLocks noGrp="1"/>
          </p:cNvSpPr>
          <p:nvPr>
            <p:ph type="sldNum" sz="quarter" idx="12"/>
          </p:nvPr>
        </p:nvSpPr>
        <p:spPr/>
        <p:txBody>
          <a:bodyPr/>
          <a:lstStyle/>
          <a:p>
            <a:fld id="{56586F7A-418B-41D4-81D5-695CCE53DCF2}" type="slidenum">
              <a:rPr lang="de-DE" smtClean="0"/>
              <a:t>‹Nr.›</a:t>
            </a:fld>
            <a:endParaRPr lang="de-DE"/>
          </a:p>
        </p:txBody>
      </p:sp>
    </p:spTree>
    <p:extLst>
      <p:ext uri="{BB962C8B-B14F-4D97-AF65-F5344CB8AC3E}">
        <p14:creationId xmlns:p14="http://schemas.microsoft.com/office/powerpoint/2010/main" val="53131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7F43D56-0DFE-4BC8-B719-24A572A5C4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C93194E-E8BD-4426-8EE6-38D850A1C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5A48FF2-763C-4D1A-B9A9-541D0F9015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B1C9B-842E-437B-BF96-33C80691512D}" type="datetimeFigureOut">
              <a:rPr lang="de-DE" smtClean="0"/>
              <a:t>10.11.2020</a:t>
            </a:fld>
            <a:endParaRPr lang="de-DE"/>
          </a:p>
        </p:txBody>
      </p:sp>
      <p:sp>
        <p:nvSpPr>
          <p:cNvPr id="5" name="Fußzeilenplatzhalter 4">
            <a:extLst>
              <a:ext uri="{FF2B5EF4-FFF2-40B4-BE49-F238E27FC236}">
                <a16:creationId xmlns:a16="http://schemas.microsoft.com/office/drawing/2014/main" id="{A8C8E0C7-F54D-4C21-B483-E0405169B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2E671-D176-4130-803F-3EE718DAE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86F7A-418B-41D4-81D5-695CCE53DCF2}" type="slidenum">
              <a:rPr lang="de-DE" smtClean="0"/>
              <a:t>‹Nr.›</a:t>
            </a:fld>
            <a:endParaRPr lang="de-DE"/>
          </a:p>
        </p:txBody>
      </p:sp>
    </p:spTree>
    <p:extLst>
      <p:ext uri="{BB962C8B-B14F-4D97-AF65-F5344CB8AC3E}">
        <p14:creationId xmlns:p14="http://schemas.microsoft.com/office/powerpoint/2010/main" val="2181846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387AE5-9E63-4C62-8213-284B1FE6D0FE}"/>
              </a:ext>
            </a:extLst>
          </p:cNvPr>
          <p:cNvSpPr>
            <a:spLocks noGrp="1"/>
          </p:cNvSpPr>
          <p:nvPr>
            <p:ph type="ctrTitle"/>
          </p:nvPr>
        </p:nvSpPr>
        <p:spPr/>
        <p:txBody>
          <a:bodyPr/>
          <a:lstStyle/>
          <a:p>
            <a:r>
              <a:rPr lang="de-DE" dirty="0" err="1"/>
              <a:t>Social</a:t>
            </a:r>
            <a:r>
              <a:rPr lang="de-DE" dirty="0"/>
              <a:t> </a:t>
            </a:r>
            <a:r>
              <a:rPr lang="de-DE" dirty="0" err="1"/>
              <a:t>accounting</a:t>
            </a:r>
            <a:r>
              <a:rPr lang="de-DE" dirty="0"/>
              <a:t> and </a:t>
            </a:r>
            <a:r>
              <a:rPr lang="de-DE" dirty="0" err="1"/>
              <a:t>auditing</a:t>
            </a:r>
            <a:endParaRPr lang="de-DE" dirty="0"/>
          </a:p>
        </p:txBody>
      </p:sp>
      <p:sp>
        <p:nvSpPr>
          <p:cNvPr id="3" name="Untertitel 2">
            <a:extLst>
              <a:ext uri="{FF2B5EF4-FFF2-40B4-BE49-F238E27FC236}">
                <a16:creationId xmlns:a16="http://schemas.microsoft.com/office/drawing/2014/main" id="{00A5E066-0E1B-4781-962A-BFCCA4E9AA2A}"/>
              </a:ext>
            </a:extLst>
          </p:cNvPr>
          <p:cNvSpPr>
            <a:spLocks noGrp="1"/>
          </p:cNvSpPr>
          <p:nvPr>
            <p:ph type="subTitle" idx="1"/>
          </p:nvPr>
        </p:nvSpPr>
        <p:spPr>
          <a:xfrm>
            <a:off x="1524000" y="3602038"/>
            <a:ext cx="9144000" cy="2697162"/>
          </a:xfrm>
        </p:spPr>
        <p:txBody>
          <a:bodyPr>
            <a:normAutofit fontScale="85000" lnSpcReduction="20000"/>
          </a:bodyPr>
          <a:lstStyle/>
          <a:p>
            <a:pPr>
              <a:buFont typeface="Arial" panose="020B0604020202020204" pitchFamily="34" charset="0"/>
              <a:buNone/>
            </a:pPr>
            <a:r>
              <a:rPr lang="en-GB" altLang="de-DE" sz="2400" b="1" dirty="0"/>
              <a:t>Social accounting and audit…</a:t>
            </a:r>
            <a:endParaRPr lang="de-DE" altLang="de-DE" sz="2400" dirty="0"/>
          </a:p>
          <a:p>
            <a:r>
              <a:rPr lang="en-GB" altLang="de-DE" sz="2400" dirty="0"/>
              <a:t>Traditional financial accounting and audit is not the only requirement for social enterprises as it is not a sufficient yardstick to measure the success of a social enterprise.</a:t>
            </a:r>
            <a:endParaRPr lang="de-DE" altLang="de-DE" sz="2400" dirty="0"/>
          </a:p>
          <a:p>
            <a:r>
              <a:rPr lang="en-GB" altLang="de-DE" sz="2400" dirty="0"/>
              <a:t>Social accounting is a process that runs in parallel with financial accounting.  It considers the social, environmental and financial performance and impact that the social enterprise has on the social, environmental and cultural aspects of the locality.</a:t>
            </a:r>
            <a:endParaRPr lang="de-DE" altLang="de-DE" sz="2400" dirty="0"/>
          </a:p>
          <a:p>
            <a:r>
              <a:rPr lang="en-GB" altLang="de-DE" sz="2400" dirty="0"/>
              <a:t>Social accounting and audit can be used to prove to all its stakeholders the true and holistic value of the social enterprise.   It is a single means of being accountable to all the stakeholders.</a:t>
            </a:r>
            <a:endParaRPr lang="de-DE" altLang="de-DE" sz="2400" dirty="0"/>
          </a:p>
          <a:p>
            <a:endParaRPr lang="de-DE" dirty="0"/>
          </a:p>
        </p:txBody>
      </p:sp>
      <p:pic>
        <p:nvPicPr>
          <p:cNvPr id="5" name="Grafik 4">
            <a:extLst>
              <a:ext uri="{FF2B5EF4-FFF2-40B4-BE49-F238E27FC236}">
                <a16:creationId xmlns:a16="http://schemas.microsoft.com/office/drawing/2014/main" id="{274D02B3-55B7-4F8C-A94A-3F25210985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9900" y="137859"/>
            <a:ext cx="2421128" cy="1334513"/>
          </a:xfrm>
          <a:prstGeom prst="rect">
            <a:avLst/>
          </a:prstGeom>
        </p:spPr>
      </p:pic>
    </p:spTree>
    <p:extLst>
      <p:ext uri="{BB962C8B-B14F-4D97-AF65-F5344CB8AC3E}">
        <p14:creationId xmlns:p14="http://schemas.microsoft.com/office/powerpoint/2010/main" val="3522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96B648-1DB2-4FDD-A170-7640836DE827}"/>
              </a:ext>
            </a:extLst>
          </p:cNvPr>
          <p:cNvSpPr>
            <a:spLocks noGrp="1"/>
          </p:cNvSpPr>
          <p:nvPr>
            <p:ph type="title"/>
          </p:nvPr>
        </p:nvSpPr>
        <p:spPr>
          <a:xfrm>
            <a:off x="838200" y="365125"/>
            <a:ext cx="10515600" cy="182881"/>
          </a:xfrm>
        </p:spPr>
        <p:txBody>
          <a:bodyPr>
            <a:normAutofit fontScale="90000"/>
          </a:bodyPr>
          <a:lstStyle/>
          <a:p>
            <a:pPr lvl="0" eaLnBrk="0" fontAlgn="base" hangingPunct="0">
              <a:lnSpc>
                <a:spcPct val="100000"/>
              </a:lnSpc>
              <a:spcAft>
                <a:spcPct val="0"/>
              </a:spcAft>
              <a:tabLst>
                <a:tab pos="449263" algn="r"/>
              </a:tabLst>
            </a:pPr>
            <a:endParaRPr lang="de-DE" dirty="0"/>
          </a:p>
        </p:txBody>
      </p:sp>
      <p:sp>
        <p:nvSpPr>
          <p:cNvPr id="7" name="Rectangle 1">
            <a:extLst>
              <a:ext uri="{FF2B5EF4-FFF2-40B4-BE49-F238E27FC236}">
                <a16:creationId xmlns:a16="http://schemas.microsoft.com/office/drawing/2014/main" id="{03F8F655-734A-4073-B7AD-7131FB043DA4}"/>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49263" algn="r"/>
              </a:tabLst>
              <a:defRPr>
                <a:solidFill>
                  <a:schemeClr val="tx1"/>
                </a:solidFill>
                <a:latin typeface="Arial" panose="020B0604020202020204" pitchFamily="34" charset="0"/>
              </a:defRPr>
            </a:lvl1pPr>
            <a:lvl2pPr eaLnBrk="0" fontAlgn="base" hangingPunct="0">
              <a:spcBef>
                <a:spcPct val="0"/>
              </a:spcBef>
              <a:spcAft>
                <a:spcPct val="0"/>
              </a:spcAft>
              <a:tabLst>
                <a:tab pos="449263" algn="r"/>
              </a:tabLst>
              <a:defRPr>
                <a:solidFill>
                  <a:schemeClr val="tx1"/>
                </a:solidFill>
                <a:latin typeface="Arial" panose="020B0604020202020204" pitchFamily="34" charset="0"/>
              </a:defRPr>
            </a:lvl2pPr>
            <a:lvl3pPr eaLnBrk="0" fontAlgn="base" hangingPunct="0">
              <a:spcBef>
                <a:spcPct val="0"/>
              </a:spcBef>
              <a:spcAft>
                <a:spcPct val="0"/>
              </a:spcAft>
              <a:tabLst>
                <a:tab pos="449263" algn="r"/>
              </a:tabLst>
              <a:defRPr>
                <a:solidFill>
                  <a:schemeClr val="tx1"/>
                </a:solidFill>
                <a:latin typeface="Arial" panose="020B0604020202020204" pitchFamily="34" charset="0"/>
              </a:defRPr>
            </a:lvl3pPr>
            <a:lvl4pPr eaLnBrk="0" fontAlgn="base" hangingPunct="0">
              <a:spcBef>
                <a:spcPct val="0"/>
              </a:spcBef>
              <a:spcAft>
                <a:spcPct val="0"/>
              </a:spcAft>
              <a:tabLst>
                <a:tab pos="449263" algn="r"/>
              </a:tabLst>
              <a:defRPr>
                <a:solidFill>
                  <a:schemeClr val="tx1"/>
                </a:solidFill>
                <a:latin typeface="Arial" panose="020B0604020202020204" pitchFamily="34" charset="0"/>
              </a:defRPr>
            </a:lvl4pPr>
            <a:lvl5pPr eaLnBrk="0" fontAlgn="base" hangingPunct="0">
              <a:spcBef>
                <a:spcPct val="0"/>
              </a:spcBef>
              <a:spcAft>
                <a:spcPct val="0"/>
              </a:spcAft>
              <a:tabLst>
                <a:tab pos="449263" algn="r"/>
              </a:tabLst>
              <a:defRPr>
                <a:solidFill>
                  <a:schemeClr val="tx1"/>
                </a:solidFill>
                <a:latin typeface="Arial" panose="020B0604020202020204" pitchFamily="34" charset="0"/>
              </a:defRPr>
            </a:lvl5pPr>
            <a:lvl6pPr eaLnBrk="0" fontAlgn="base" hangingPunct="0">
              <a:spcBef>
                <a:spcPct val="0"/>
              </a:spcBef>
              <a:spcAft>
                <a:spcPct val="0"/>
              </a:spcAft>
              <a:tabLst>
                <a:tab pos="449263" algn="r"/>
              </a:tabLst>
              <a:defRPr>
                <a:solidFill>
                  <a:schemeClr val="tx1"/>
                </a:solidFill>
                <a:latin typeface="Arial" panose="020B0604020202020204" pitchFamily="34" charset="0"/>
              </a:defRPr>
            </a:lvl6pPr>
            <a:lvl7pPr eaLnBrk="0" fontAlgn="base" hangingPunct="0">
              <a:spcBef>
                <a:spcPct val="0"/>
              </a:spcBef>
              <a:spcAft>
                <a:spcPct val="0"/>
              </a:spcAft>
              <a:tabLst>
                <a:tab pos="449263" algn="r"/>
              </a:tabLst>
              <a:defRPr>
                <a:solidFill>
                  <a:schemeClr val="tx1"/>
                </a:solidFill>
                <a:latin typeface="Arial" panose="020B0604020202020204" pitchFamily="34" charset="0"/>
              </a:defRPr>
            </a:lvl7pPr>
            <a:lvl8pPr eaLnBrk="0" fontAlgn="base" hangingPunct="0">
              <a:spcBef>
                <a:spcPct val="0"/>
              </a:spcBef>
              <a:spcAft>
                <a:spcPct val="0"/>
              </a:spcAft>
              <a:tabLst>
                <a:tab pos="449263" algn="r"/>
              </a:tabLst>
              <a:defRPr>
                <a:solidFill>
                  <a:schemeClr val="tx1"/>
                </a:solidFill>
                <a:latin typeface="Arial" panose="020B0604020202020204" pitchFamily="34" charset="0"/>
              </a:defRPr>
            </a:lvl8pPr>
            <a:lvl9pPr eaLnBrk="0" fontAlgn="base" hangingPunct="0">
              <a:spcBef>
                <a:spcPct val="0"/>
              </a:spcBef>
              <a:spcAft>
                <a:spcPct val="0"/>
              </a:spcAft>
              <a:tabLst>
                <a:tab pos="44926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9263" algn="r"/>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9" name="Inhaltsplatzhalter 8">
            <a:extLst>
              <a:ext uri="{FF2B5EF4-FFF2-40B4-BE49-F238E27FC236}">
                <a16:creationId xmlns:a16="http://schemas.microsoft.com/office/drawing/2014/main" id="{95EA35DC-0722-4AB3-945D-6A9466E589FB}"/>
              </a:ext>
            </a:extLst>
          </p:cNvPr>
          <p:cNvSpPr>
            <a:spLocks noGrp="1"/>
          </p:cNvSpPr>
          <p:nvPr>
            <p:ph idx="1"/>
          </p:nvPr>
        </p:nvSpPr>
        <p:spPr/>
        <p:txBody>
          <a:bodyPr/>
          <a:lstStyle/>
          <a:p>
            <a:endParaRPr lang="de-DE" dirty="0"/>
          </a:p>
        </p:txBody>
      </p:sp>
      <p:graphicFrame>
        <p:nvGraphicFramePr>
          <p:cNvPr id="10" name="Objekt 9">
            <a:extLst>
              <a:ext uri="{FF2B5EF4-FFF2-40B4-BE49-F238E27FC236}">
                <a16:creationId xmlns:a16="http://schemas.microsoft.com/office/drawing/2014/main" id="{176586A8-AF1E-44BB-92DF-8A00F5EFBCD1}"/>
              </a:ext>
            </a:extLst>
          </p:cNvPr>
          <p:cNvGraphicFramePr>
            <a:graphicFrameLocks noChangeAspect="1"/>
          </p:cNvGraphicFramePr>
          <p:nvPr>
            <p:extLst>
              <p:ext uri="{D42A27DB-BD31-4B8C-83A1-F6EECF244321}">
                <p14:modId xmlns:p14="http://schemas.microsoft.com/office/powerpoint/2010/main" val="3181182959"/>
              </p:ext>
            </p:extLst>
          </p:nvPr>
        </p:nvGraphicFramePr>
        <p:xfrm>
          <a:off x="279400" y="-177800"/>
          <a:ext cx="10686388" cy="7551544"/>
        </p:xfrm>
        <a:graphic>
          <a:graphicData uri="http://schemas.openxmlformats.org/presentationml/2006/ole">
            <mc:AlternateContent xmlns:mc="http://schemas.openxmlformats.org/markup-compatibility/2006">
              <mc:Choice xmlns:v="urn:schemas-microsoft-com:vml" Requires="v">
                <p:oleObj spid="_x0000_s1028" name="Acrobat Document" r:id="rId3" imgW="8019826" imgH="5667169" progId="AcroExch.Document.DC">
                  <p:embed/>
                </p:oleObj>
              </mc:Choice>
              <mc:Fallback>
                <p:oleObj name="Acrobat Document" r:id="rId3" imgW="8019826" imgH="5667169" progId="AcroExch.Document.DC">
                  <p:embed/>
                  <p:pic>
                    <p:nvPicPr>
                      <p:cNvPr id="0" name=""/>
                      <p:cNvPicPr/>
                      <p:nvPr/>
                    </p:nvPicPr>
                    <p:blipFill>
                      <a:blip r:embed="rId4"/>
                      <a:stretch>
                        <a:fillRect/>
                      </a:stretch>
                    </p:blipFill>
                    <p:spPr>
                      <a:xfrm>
                        <a:off x="279400" y="-177800"/>
                        <a:ext cx="10686388" cy="7551544"/>
                      </a:xfrm>
                      <a:prstGeom prst="rect">
                        <a:avLst/>
                      </a:prstGeom>
                    </p:spPr>
                  </p:pic>
                </p:oleObj>
              </mc:Fallback>
            </mc:AlternateContent>
          </a:graphicData>
        </a:graphic>
      </p:graphicFrame>
    </p:spTree>
    <p:extLst>
      <p:ext uri="{BB962C8B-B14F-4D97-AF65-F5344CB8AC3E}">
        <p14:creationId xmlns:p14="http://schemas.microsoft.com/office/powerpoint/2010/main" val="139408431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Words>
  <Application>Microsoft Office PowerPoint</Application>
  <PresentationFormat>Breitbild</PresentationFormat>
  <Paragraphs>5</Paragraphs>
  <Slides>2</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vt:i4>
      </vt:variant>
    </vt:vector>
  </HeadingPairs>
  <TitlesOfParts>
    <vt:vector size="7" baseType="lpstr">
      <vt:lpstr>Arial</vt:lpstr>
      <vt:lpstr>Calibri</vt:lpstr>
      <vt:lpstr>Calibri Light</vt:lpstr>
      <vt:lpstr>Office</vt:lpstr>
      <vt:lpstr>Acrobat Document</vt:lpstr>
      <vt:lpstr>Social accounting and auditing</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accounting and auditing</dc:title>
  <dc:creator>Günther Lorenz</dc:creator>
  <cp:lastModifiedBy>Günther Lorenz</cp:lastModifiedBy>
  <cp:revision>3</cp:revision>
  <dcterms:created xsi:type="dcterms:W3CDTF">2020-11-10T15:32:49Z</dcterms:created>
  <dcterms:modified xsi:type="dcterms:W3CDTF">2020-11-10T16:14:58Z</dcterms:modified>
</cp:coreProperties>
</file>