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66" r:id="rId4"/>
    <p:sldId id="306" r:id="rId5"/>
    <p:sldId id="304" r:id="rId6"/>
    <p:sldId id="307" r:id="rId7"/>
    <p:sldId id="310" r:id="rId8"/>
    <p:sldId id="302" r:id="rId9"/>
    <p:sldId id="308" r:id="rId10"/>
    <p:sldId id="303" r:id="rId11"/>
    <p:sldId id="3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009893"/>
    <a:srgbClr val="FFB003"/>
    <a:srgbClr val="BDD7EE"/>
    <a:srgbClr val="70AD47"/>
    <a:srgbClr val="069DA6"/>
    <a:srgbClr val="FA5500"/>
    <a:srgbClr val="FFB102"/>
    <a:srgbClr val="F26B20"/>
    <a:srgbClr val="029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F33F1-ADD5-49B7-A2A5-8A00FABB2D97}" v="412" dt="2019-06-15T13:06:08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07BB-72AC-48F8-A85C-4D306E1F3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30FDD-A822-4535-90A8-B5061244F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62071-9814-4F6D-BCB5-014F41D3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067FD-5A7F-44A0-86CB-B6569B47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3DAA1-CCED-45BC-827F-1AF5135D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2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F7F0-CA0B-45C8-8A24-43F75FD1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F1C42-65D5-4617-96CF-B6CB589F9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98376-CEB3-4952-A954-6332751D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E856-C8F3-45CA-85F4-3E57E4A0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9DE8E-5340-4E2B-823E-D7D8E7A1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F96AA-1618-4783-9F53-C191CB859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276D3-9C1D-49C8-B81D-9FD3F2D66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DF6BC-E389-43AA-ADBE-127E2C4B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3D912-4AAC-4EC2-8103-1C561437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03D77-5367-40C4-8E41-4DE551BC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1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64B40-498D-40E5-9A4C-8E73A191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87C04-95B7-4803-BEC5-7E0773041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D87BF-5269-4292-A78D-3FDC3CF0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09296-D65C-421A-83AF-16669FEF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186E-D65C-43DA-8D3B-C71DA011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27CA-9B14-4467-BFD4-DEE4C9DA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E4666-18F2-46D9-8F30-1443A4BC7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6AD64-E211-4D52-8082-C0DC62EC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0665F-B781-4B71-92D1-6A15D934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8846B-8D94-47DB-BFFF-45DCEDDC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6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126D-F6C3-43D4-86E4-910B2524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B6F1-F0F0-4AC3-974A-D1BE52A60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A587C-43ED-4413-B451-6EC2B5E24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2E681-019D-41E5-A4FB-1A2C5B4E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15031-C1A7-4785-B334-003CC41B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3353B-2922-4F9E-BB2F-1289C2C8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0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3884-6D78-409B-9A46-A45D7384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EAF9C-2DED-49BB-9250-6F2D239D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343EB-D978-447A-9BCC-394FAACFF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D2806-2240-4A89-AC80-C8218E06C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CE95A-2D89-4A08-9DDF-5A7C8B9C6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B49C9-A8ED-4F5F-95AB-79C8C233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842EEF-07A9-4F49-B96B-BF7B2B1E4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A4F69-6183-4C39-93D3-EEECA734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6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DDC3-CF32-4789-948C-AA9AF979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29FAB-3490-4EFD-AA6A-0E34258F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1EFA6-B0A6-4F61-AE13-3CB3D234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0AE00-8938-40C1-9899-25420424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1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A301A-B674-48CB-9BE9-8C0F9C07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D7392-640A-4A55-9E2D-8C8786C6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A1B3D-73C7-4BE3-85AC-3F47FA17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\\srvdc01\apdes\31_PROJECTOS\31.10_INTERNACIONAIS\31.10.013_ERASMUS_SSE_VET2\MANAGEMENT\Comunicação\Logos\logo-ssevet2-transparent.png">
            <a:extLst>
              <a:ext uri="{FF2B5EF4-FFF2-40B4-BE49-F238E27FC236}">
                <a16:creationId xmlns:a16="http://schemas.microsoft.com/office/drawing/2014/main" id="{4C261784-F210-48C3-9A1D-70ECA086C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954512" y="-6543"/>
            <a:ext cx="1237488" cy="1344989"/>
          </a:xfrm>
          <a:prstGeom prst="rect">
            <a:avLst/>
          </a:prstGeom>
          <a:noFill/>
          <a:ln>
            <a:noFill/>
            <a:prstDash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7CBB45F-E5A9-477B-AC06-D508CDB1B7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750358"/>
            <a:ext cx="10085832" cy="301202"/>
            <a:chOff x="81072" y="882414"/>
            <a:chExt cx="10403550" cy="4891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95AA93-73F7-462F-AED9-4644AA43AB15}"/>
                </a:ext>
              </a:extLst>
            </p:cNvPr>
            <p:cNvSpPr/>
            <p:nvPr/>
          </p:nvSpPr>
          <p:spPr>
            <a:xfrm>
              <a:off x="81072" y="1067920"/>
              <a:ext cx="10226558" cy="303679"/>
            </a:xfrm>
            <a:prstGeom prst="rect">
              <a:avLst/>
            </a:prstGeom>
            <a:solidFill>
              <a:srgbClr val="FFB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4951489C-8621-4CB9-B55F-4770899851A4}"/>
                </a:ext>
              </a:extLst>
            </p:cNvPr>
            <p:cNvSpPr/>
            <p:nvPr/>
          </p:nvSpPr>
          <p:spPr>
            <a:xfrm>
              <a:off x="194056" y="882414"/>
              <a:ext cx="10290566" cy="303679"/>
            </a:xfrm>
            <a:custGeom>
              <a:avLst/>
              <a:gdLst>
                <a:gd name="connsiteX0" fmla="*/ 0 w 10226558"/>
                <a:gd name="connsiteY0" fmla="*/ 0 h 303679"/>
                <a:gd name="connsiteX1" fmla="*/ 10226558 w 10226558"/>
                <a:gd name="connsiteY1" fmla="*/ 0 h 303679"/>
                <a:gd name="connsiteX2" fmla="*/ 10226558 w 10226558"/>
                <a:gd name="connsiteY2" fmla="*/ 303679 h 303679"/>
                <a:gd name="connsiteX3" fmla="*/ 0 w 10226558"/>
                <a:gd name="connsiteY3" fmla="*/ 303679 h 303679"/>
                <a:gd name="connsiteX4" fmla="*/ 0 w 10226558"/>
                <a:gd name="connsiteY4" fmla="*/ 0 h 303679"/>
                <a:gd name="connsiteX0" fmla="*/ 0 w 10235702"/>
                <a:gd name="connsiteY0" fmla="*/ 64008 h 303679"/>
                <a:gd name="connsiteX1" fmla="*/ 10235702 w 10235702"/>
                <a:gd name="connsiteY1" fmla="*/ 0 h 303679"/>
                <a:gd name="connsiteX2" fmla="*/ 10235702 w 10235702"/>
                <a:gd name="connsiteY2" fmla="*/ 303679 h 303679"/>
                <a:gd name="connsiteX3" fmla="*/ 9144 w 10235702"/>
                <a:gd name="connsiteY3" fmla="*/ 303679 h 303679"/>
                <a:gd name="connsiteX4" fmla="*/ 0 w 10235702"/>
                <a:gd name="connsiteY4" fmla="*/ 64008 h 303679"/>
                <a:gd name="connsiteX0" fmla="*/ 0 w 10363718"/>
                <a:gd name="connsiteY0" fmla="*/ 137160 h 376831"/>
                <a:gd name="connsiteX1" fmla="*/ 10363718 w 10363718"/>
                <a:gd name="connsiteY1" fmla="*/ 0 h 376831"/>
                <a:gd name="connsiteX2" fmla="*/ 10235702 w 10363718"/>
                <a:gd name="connsiteY2" fmla="*/ 376831 h 376831"/>
                <a:gd name="connsiteX3" fmla="*/ 9144 w 10363718"/>
                <a:gd name="connsiteY3" fmla="*/ 376831 h 376831"/>
                <a:gd name="connsiteX4" fmla="*/ 0 w 10363718"/>
                <a:gd name="connsiteY4" fmla="*/ 137160 h 376831"/>
                <a:gd name="connsiteX0" fmla="*/ 0 w 10363718"/>
                <a:gd name="connsiteY0" fmla="*/ 137160 h 385975"/>
                <a:gd name="connsiteX1" fmla="*/ 10363718 w 10363718"/>
                <a:gd name="connsiteY1" fmla="*/ 0 h 385975"/>
                <a:gd name="connsiteX2" fmla="*/ 10189982 w 10363718"/>
                <a:gd name="connsiteY2" fmla="*/ 385975 h 385975"/>
                <a:gd name="connsiteX3" fmla="*/ 9144 w 10363718"/>
                <a:gd name="connsiteY3" fmla="*/ 376831 h 385975"/>
                <a:gd name="connsiteX4" fmla="*/ 0 w 10363718"/>
                <a:gd name="connsiteY4" fmla="*/ 137160 h 385975"/>
                <a:gd name="connsiteX0" fmla="*/ 0 w 10290566"/>
                <a:gd name="connsiteY0" fmla="*/ 54864 h 303679"/>
                <a:gd name="connsiteX1" fmla="*/ 10290566 w 10290566"/>
                <a:gd name="connsiteY1" fmla="*/ 0 h 303679"/>
                <a:gd name="connsiteX2" fmla="*/ 10189982 w 10290566"/>
                <a:gd name="connsiteY2" fmla="*/ 303679 h 303679"/>
                <a:gd name="connsiteX3" fmla="*/ 9144 w 10290566"/>
                <a:gd name="connsiteY3" fmla="*/ 294535 h 303679"/>
                <a:gd name="connsiteX4" fmla="*/ 0 w 10290566"/>
                <a:gd name="connsiteY4" fmla="*/ 54864 h 30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0566" h="303679">
                  <a:moveTo>
                    <a:pt x="0" y="54864"/>
                  </a:moveTo>
                  <a:lnTo>
                    <a:pt x="10290566" y="0"/>
                  </a:lnTo>
                  <a:lnTo>
                    <a:pt x="10189982" y="303679"/>
                  </a:lnTo>
                  <a:lnTo>
                    <a:pt x="9144" y="294535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039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BC026896-93D3-48B9-8087-5AD0AE985822}"/>
                </a:ext>
              </a:extLst>
            </p:cNvPr>
            <p:cNvSpPr/>
            <p:nvPr/>
          </p:nvSpPr>
          <p:spPr>
            <a:xfrm>
              <a:off x="203200" y="1067920"/>
              <a:ext cx="10104430" cy="191325"/>
            </a:xfrm>
            <a:custGeom>
              <a:avLst/>
              <a:gdLst>
                <a:gd name="connsiteX0" fmla="*/ 0 w 10104430"/>
                <a:gd name="connsiteY0" fmla="*/ 0 h 109029"/>
                <a:gd name="connsiteX1" fmla="*/ 10104430 w 10104430"/>
                <a:gd name="connsiteY1" fmla="*/ 0 h 109029"/>
                <a:gd name="connsiteX2" fmla="*/ 10104430 w 10104430"/>
                <a:gd name="connsiteY2" fmla="*/ 109029 h 109029"/>
                <a:gd name="connsiteX3" fmla="*/ 0 w 10104430"/>
                <a:gd name="connsiteY3" fmla="*/ 109029 h 109029"/>
                <a:gd name="connsiteX4" fmla="*/ 0 w 10104430"/>
                <a:gd name="connsiteY4" fmla="*/ 0 h 109029"/>
                <a:gd name="connsiteX0" fmla="*/ 0 w 10104430"/>
                <a:gd name="connsiteY0" fmla="*/ 0 h 191325"/>
                <a:gd name="connsiteX1" fmla="*/ 10104430 w 10104430"/>
                <a:gd name="connsiteY1" fmla="*/ 0 h 191325"/>
                <a:gd name="connsiteX2" fmla="*/ 10104430 w 10104430"/>
                <a:gd name="connsiteY2" fmla="*/ 109029 h 191325"/>
                <a:gd name="connsiteX3" fmla="*/ 0 w 10104430"/>
                <a:gd name="connsiteY3" fmla="*/ 191325 h 191325"/>
                <a:gd name="connsiteX4" fmla="*/ 0 w 10104430"/>
                <a:gd name="connsiteY4" fmla="*/ 0 h 1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430" h="191325">
                  <a:moveTo>
                    <a:pt x="0" y="0"/>
                  </a:moveTo>
                  <a:lnTo>
                    <a:pt x="10104430" y="0"/>
                  </a:lnTo>
                  <a:lnTo>
                    <a:pt x="10104430" y="109029"/>
                  </a:lnTo>
                  <a:lnTo>
                    <a:pt x="0" y="191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09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80C2-30A2-4AE0-B0B5-ECEB9E7F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F6053-CF6A-4D23-9251-EE42EED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1B600-CA20-4366-9044-F22B4896C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DA78B-4C11-4FCC-8338-A556A618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4B5AA-6519-4B53-BEFB-D6ED526A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12F6C-FA02-4602-803B-87EF23B3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5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CE1D3-C3FC-4A98-8D0D-E3D7FB71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0A62E-00BE-44B8-9774-808D55D4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74912-362A-42CC-9DB4-363F0F166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1FC75-E9C0-4342-AA49-9066204F773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2B09E-FCB3-4AD7-B6D0-CFA76774A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643B5-3EB9-4D16-B113-422A59B97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4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 descr="\\srvdc01\apdes\31_PROJECTOS\31.10_INTERNACIONAIS\31.10.013_ERASMUS_SSE_VET2\MANAGEMENT\Comunicação\Logos\logo-ssevet2-transparent.png">
            <a:extLst>
              <a:ext uri="{FF2B5EF4-FFF2-40B4-BE49-F238E27FC236}">
                <a16:creationId xmlns:a16="http://schemas.microsoft.com/office/drawing/2014/main" id="{D85A2BA8-56C0-418C-B876-14D8DEAC811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20920" y="-39756"/>
            <a:ext cx="2550160" cy="255016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EE771FD5-E7DB-4AAF-A9AC-F21211553A57}"/>
              </a:ext>
            </a:extLst>
          </p:cNvPr>
          <p:cNvSpPr txBox="1"/>
          <p:nvPr/>
        </p:nvSpPr>
        <p:spPr>
          <a:xfrm>
            <a:off x="0" y="2467035"/>
            <a:ext cx="12192000" cy="3628967"/>
          </a:xfrm>
          <a:prstGeom prst="rect">
            <a:avLst/>
          </a:prstGeom>
          <a:solidFill>
            <a:srgbClr val="039DA6"/>
          </a:solidFill>
          <a:ln>
            <a:noFill/>
            <a:prstDash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Day 4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Intellectual Output 2: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000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Training in action course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FFFFFF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Strengthening VET trainers’ competences</a:t>
            </a:r>
            <a:br>
              <a:rPr lang="en-GB" sz="1800" i="1" dirty="0">
                <a:solidFill>
                  <a:srgbClr val="FFFFFF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i="1" dirty="0">
                <a:solidFill>
                  <a:srgbClr val="FFFFFF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on the Social Solidarity Economy </a:t>
            </a:r>
            <a:endParaRPr lang="it-IT" sz="1800" i="1" dirty="0">
              <a:effectLst/>
              <a:latin typeface="Segoe UI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endParaRPr lang="en-US" sz="1400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3" descr="https://eacea.ec.europa.eu/sites/eacea-site/files/logosbeneficaireserasmusrightfunded.jpg">
            <a:extLst>
              <a:ext uri="{FF2B5EF4-FFF2-40B4-BE49-F238E27FC236}">
                <a16:creationId xmlns:a16="http://schemas.microsoft.com/office/drawing/2014/main" id="{E8969BC8-0958-4271-A16C-133619B7DE8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93982" y="6329218"/>
            <a:ext cx="1804035" cy="38989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22737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77BC13-BCAA-4D6E-9070-D06BB2114944}"/>
              </a:ext>
            </a:extLst>
          </p:cNvPr>
          <p:cNvSpPr/>
          <p:nvPr/>
        </p:nvSpPr>
        <p:spPr>
          <a:xfrm>
            <a:off x="0" y="149274"/>
            <a:ext cx="103076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Training in action course – The Action Research</a:t>
            </a:r>
          </a:p>
          <a:p>
            <a:endParaRPr lang="en-US" sz="2800" dirty="0">
              <a:solidFill>
                <a:srgbClr val="039DA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05690C3-5438-41C7-99DB-3AC0550E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16982" r="2473" b="2202"/>
          <a:stretch>
            <a:fillRect/>
          </a:stretch>
        </p:blipFill>
        <p:spPr bwMode="auto">
          <a:xfrm>
            <a:off x="2158931" y="1414717"/>
            <a:ext cx="7874138" cy="354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B82CC047-0BB2-402E-8371-B72EE38478A1}"/>
              </a:ext>
            </a:extLst>
          </p:cNvPr>
          <p:cNvSpPr/>
          <p:nvPr/>
        </p:nvSpPr>
        <p:spPr>
          <a:xfrm>
            <a:off x="5217504" y="3543968"/>
            <a:ext cx="1032681" cy="368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F26C6C22-82CA-4A77-B077-6B0E81AA1202}"/>
              </a:ext>
            </a:extLst>
          </p:cNvPr>
          <p:cNvSpPr/>
          <p:nvPr/>
        </p:nvSpPr>
        <p:spPr>
          <a:xfrm>
            <a:off x="5914598" y="2295098"/>
            <a:ext cx="1032681" cy="368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D7C7996-D0E6-45C6-97F2-729405B8DDFB}"/>
              </a:ext>
            </a:extLst>
          </p:cNvPr>
          <p:cNvSpPr/>
          <p:nvPr/>
        </p:nvSpPr>
        <p:spPr>
          <a:xfrm>
            <a:off x="3387798" y="1933432"/>
            <a:ext cx="1032681" cy="368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F8B8621-EEC9-48AB-9E3D-78CDE6254C32}"/>
              </a:ext>
            </a:extLst>
          </p:cNvPr>
          <p:cNvSpPr/>
          <p:nvPr/>
        </p:nvSpPr>
        <p:spPr>
          <a:xfrm>
            <a:off x="7282218" y="1846996"/>
            <a:ext cx="1733266" cy="541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4F871F5-CB51-486B-B36F-7FCD9C8BDDE5}"/>
              </a:ext>
            </a:extLst>
          </p:cNvPr>
          <p:cNvCxnSpPr/>
          <p:nvPr/>
        </p:nvCxnSpPr>
        <p:spPr>
          <a:xfrm flipH="1">
            <a:off x="762750" y="2295098"/>
            <a:ext cx="2388358" cy="1067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CE3D6F0-9B85-4E25-AC94-C40D54BB69DC}"/>
              </a:ext>
            </a:extLst>
          </p:cNvPr>
          <p:cNvCxnSpPr>
            <a:cxnSpLocks/>
          </p:cNvCxnSpPr>
          <p:nvPr/>
        </p:nvCxnSpPr>
        <p:spPr>
          <a:xfrm flipH="1">
            <a:off x="3395562" y="2663588"/>
            <a:ext cx="2540071" cy="2767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C4B3FDA-2233-4FB9-B99E-C86AE154E329}"/>
              </a:ext>
            </a:extLst>
          </p:cNvPr>
          <p:cNvCxnSpPr>
            <a:cxnSpLocks/>
          </p:cNvCxnSpPr>
          <p:nvPr/>
        </p:nvCxnSpPr>
        <p:spPr>
          <a:xfrm>
            <a:off x="5964640" y="4016992"/>
            <a:ext cx="1236829" cy="1460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14875402-1213-4339-80DE-58195F4A95E6}"/>
              </a:ext>
            </a:extLst>
          </p:cNvPr>
          <p:cNvCxnSpPr>
            <a:cxnSpLocks/>
          </p:cNvCxnSpPr>
          <p:nvPr/>
        </p:nvCxnSpPr>
        <p:spPr>
          <a:xfrm>
            <a:off x="8699123" y="2479343"/>
            <a:ext cx="2176695" cy="9565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1A8F0FD-5455-43AF-92BB-44B75C2CA72B}"/>
              </a:ext>
            </a:extLst>
          </p:cNvPr>
          <p:cNvSpPr txBox="1"/>
          <p:nvPr/>
        </p:nvSpPr>
        <p:spPr>
          <a:xfrm>
            <a:off x="177421" y="3728213"/>
            <a:ext cx="135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 ANALYSIS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F25CED9-D6A1-46E0-9585-06B4B2D6802E}"/>
              </a:ext>
            </a:extLst>
          </p:cNvPr>
          <p:cNvSpPr txBox="1"/>
          <p:nvPr/>
        </p:nvSpPr>
        <p:spPr>
          <a:xfrm>
            <a:off x="2503315" y="5557412"/>
            <a:ext cx="240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SELECTION OF THE PROBLEMS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57561DB-19CC-4D7D-85EF-D5C0704A77E3}"/>
              </a:ext>
            </a:extLst>
          </p:cNvPr>
          <p:cNvSpPr txBox="1"/>
          <p:nvPr/>
        </p:nvSpPr>
        <p:spPr>
          <a:xfrm>
            <a:off x="7311470" y="5594593"/>
            <a:ext cx="1805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REFLECT AND TO EVALUATE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FA8F7BA-118F-42E1-B942-F69DAED9DD1B}"/>
              </a:ext>
            </a:extLst>
          </p:cNvPr>
          <p:cNvSpPr txBox="1"/>
          <p:nvPr/>
        </p:nvSpPr>
        <p:spPr>
          <a:xfrm>
            <a:off x="10207196" y="3693826"/>
            <a:ext cx="180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CO-PLAN /</a:t>
            </a:r>
          </a:p>
          <a:p>
            <a:pPr algn="ctr"/>
            <a:r>
              <a:rPr lang="it-IT" b="1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CO-DESIGN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19EBDF7-EFCD-4EB2-BD70-406E095DBD78}"/>
              </a:ext>
            </a:extLst>
          </p:cNvPr>
          <p:cNvSpPr/>
          <p:nvPr/>
        </p:nvSpPr>
        <p:spPr>
          <a:xfrm>
            <a:off x="3151109" y="2549254"/>
            <a:ext cx="1201572" cy="368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203C7820-E2C2-4146-B082-18AB7F08EE75}"/>
              </a:ext>
            </a:extLst>
          </p:cNvPr>
          <p:cNvCxnSpPr>
            <a:cxnSpLocks/>
          </p:cNvCxnSpPr>
          <p:nvPr/>
        </p:nvCxnSpPr>
        <p:spPr>
          <a:xfrm flipH="1">
            <a:off x="1628174" y="2934335"/>
            <a:ext cx="1672529" cy="28947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244DA69-562C-4306-A071-609C0EF5AE91}"/>
              </a:ext>
            </a:extLst>
          </p:cNvPr>
          <p:cNvSpPr txBox="1"/>
          <p:nvPr/>
        </p:nvSpPr>
        <p:spPr>
          <a:xfrm>
            <a:off x="150914" y="5684352"/>
            <a:ext cx="200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BUILDING PARTICIPATION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27076E03-427B-4DDF-8DF7-BDD9D6AC8266}"/>
              </a:ext>
            </a:extLst>
          </p:cNvPr>
          <p:cNvSpPr/>
          <p:nvPr/>
        </p:nvSpPr>
        <p:spPr>
          <a:xfrm>
            <a:off x="7383565" y="3543968"/>
            <a:ext cx="1201572" cy="372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83C8BCBE-7709-4159-8FFD-9E5626E0F759}"/>
              </a:ext>
            </a:extLst>
          </p:cNvPr>
          <p:cNvCxnSpPr>
            <a:cxnSpLocks/>
          </p:cNvCxnSpPr>
          <p:nvPr/>
        </p:nvCxnSpPr>
        <p:spPr>
          <a:xfrm>
            <a:off x="8683649" y="3949119"/>
            <a:ext cx="1236829" cy="1460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C361157-3326-48A5-AC23-937393F4BC41}"/>
              </a:ext>
            </a:extLst>
          </p:cNvPr>
          <p:cNvSpPr txBox="1"/>
          <p:nvPr/>
        </p:nvSpPr>
        <p:spPr>
          <a:xfrm>
            <a:off x="10074660" y="5280330"/>
            <a:ext cx="180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COLLECTIVE ACTIONS</a:t>
            </a:r>
          </a:p>
        </p:txBody>
      </p:sp>
    </p:spTree>
    <p:extLst>
      <p:ext uri="{BB962C8B-B14F-4D97-AF65-F5344CB8AC3E}">
        <p14:creationId xmlns:p14="http://schemas.microsoft.com/office/powerpoint/2010/main" val="21965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22" grpId="0"/>
      <p:bldP spid="23" grpId="0"/>
      <p:bldP spid="25" grpId="0"/>
      <p:bldP spid="27" grpId="0"/>
      <p:bldP spid="5" grpId="0" animBg="1"/>
      <p:bldP spid="10" grpId="0"/>
      <p:bldP spid="20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6FEFE-5FFD-4636-A8A8-0613BE2B8E67}"/>
              </a:ext>
            </a:extLst>
          </p:cNvPr>
          <p:cNvSpPr/>
          <p:nvPr/>
        </p:nvSpPr>
        <p:spPr>
          <a:xfrm>
            <a:off x="0" y="6140269"/>
            <a:ext cx="12192000" cy="114220"/>
          </a:xfrm>
          <a:prstGeom prst="rect">
            <a:avLst/>
          </a:prstGeom>
          <a:solidFill>
            <a:srgbClr val="FFB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F60DA5-79C2-42D1-8CEC-4D08C4AEB7CA}"/>
              </a:ext>
            </a:extLst>
          </p:cNvPr>
          <p:cNvSpPr/>
          <p:nvPr/>
        </p:nvSpPr>
        <p:spPr>
          <a:xfrm>
            <a:off x="0" y="149274"/>
            <a:ext cx="10307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Training in action course –  </a:t>
            </a:r>
            <a:r>
              <a:rPr lang="en-US" sz="2400" dirty="0">
                <a:solidFill>
                  <a:srgbClr val="52525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The task for our World </a:t>
            </a:r>
            <a:r>
              <a:rPr lang="en-US" sz="2400" dirty="0" err="1">
                <a:solidFill>
                  <a:srgbClr val="52525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Cafè</a:t>
            </a:r>
            <a:r>
              <a:rPr lang="en-US" sz="2400" dirty="0">
                <a:solidFill>
                  <a:srgbClr val="52525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en-US" sz="1600" dirty="0">
              <a:solidFill>
                <a:srgbClr val="52525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78768D5-6001-488C-B4ED-F7DB1C0CD5D3}"/>
              </a:ext>
            </a:extLst>
          </p:cNvPr>
          <p:cNvSpPr txBox="1"/>
          <p:nvPr/>
        </p:nvSpPr>
        <p:spPr>
          <a:xfrm>
            <a:off x="0" y="6238564"/>
            <a:ext cx="12192000" cy="712200"/>
          </a:xfrm>
          <a:prstGeom prst="rect">
            <a:avLst/>
          </a:prstGeom>
          <a:solidFill>
            <a:srgbClr val="039DA6"/>
          </a:solidFill>
          <a:ln>
            <a:noFill/>
            <a:prstDash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HOW CAN WE DO IT IN THE PRACTICE IN ACCORDING WITH SSE VALUES AND PRINCIPLES? </a:t>
            </a:r>
            <a:endParaRPr lang="en-US" b="1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57CDE6E-C700-43EA-9B15-EF1A59AB7B86}"/>
              </a:ext>
            </a:extLst>
          </p:cNvPr>
          <p:cNvSpPr/>
          <p:nvPr/>
        </p:nvSpPr>
        <p:spPr>
          <a:xfrm>
            <a:off x="783943" y="1615405"/>
            <a:ext cx="3034610" cy="3770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PEER COMMUNITY DURING ALL THE TRAINING PROCESS</a:t>
            </a: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FROM THE DESING TO THE EVALUATION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TRAINING PATH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PARTICIPATORY LEARNING</a:t>
            </a:r>
          </a:p>
          <a:p>
            <a:pPr algn="ctr"/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TEAM SPIRIT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CAPABILITY APPROACH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THE ROLE OF THE TRAINER</a:t>
            </a: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La videoconferenza dovrebbe essere sempre equiparata alla...">
            <a:extLst>
              <a:ext uri="{FF2B5EF4-FFF2-40B4-BE49-F238E27FC236}">
                <a16:creationId xmlns:a16="http://schemas.microsoft.com/office/drawing/2014/main" id="{7B602CF0-1BDE-44C1-A133-0516DECDE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65" y="4345465"/>
            <a:ext cx="2952750" cy="15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6F27AB2-9167-4446-8CB4-0439A15B4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65" y="1754839"/>
            <a:ext cx="2963032" cy="111853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BB9F8C-727A-4C85-AFE8-3D5B391879E7}"/>
              </a:ext>
            </a:extLst>
          </p:cNvPr>
          <p:cNvSpPr txBox="1"/>
          <p:nvPr/>
        </p:nvSpPr>
        <p:spPr>
          <a:xfrm>
            <a:off x="4614749" y="1246073"/>
            <a:ext cx="254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it-IT" b="1" dirty="0" err="1">
                <a:latin typeface="Segoe UI" panose="020B0502040204020203" pitchFamily="34" charset="0"/>
                <a:cs typeface="Segoe UI" panose="020B0502040204020203" pitchFamily="34" charset="0"/>
              </a:rPr>
              <a:t>attendance</a:t>
            </a:r>
            <a:endParaRPr lang="it-IT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248AC5-1FB1-44A4-BA3F-75EB179B9072}"/>
              </a:ext>
            </a:extLst>
          </p:cNvPr>
          <p:cNvSpPr txBox="1"/>
          <p:nvPr/>
        </p:nvSpPr>
        <p:spPr>
          <a:xfrm>
            <a:off x="4692236" y="3877838"/>
            <a:ext cx="254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it-IT" b="1" dirty="0" err="1">
                <a:latin typeface="Segoe UI" panose="020B0502040204020203" pitchFamily="34" charset="0"/>
                <a:cs typeface="Segoe UI" panose="020B0502040204020203" pitchFamily="34" charset="0"/>
              </a:rPr>
              <a:t>distance</a:t>
            </a:r>
            <a:endParaRPr lang="it-IT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444D2C1-BDDA-4077-989D-B05A1DA10FEA}"/>
              </a:ext>
            </a:extLst>
          </p:cNvPr>
          <p:cNvSpPr txBox="1"/>
          <p:nvPr/>
        </p:nvSpPr>
        <p:spPr>
          <a:xfrm rot="5400000" flipV="1">
            <a:off x="-1993331" y="3321639"/>
            <a:ext cx="4919808" cy="460041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r>
              <a:rPr lang="en-US" sz="1400" dirty="0">
                <a:solidFill>
                  <a:srgbClr val="FFB00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Training Community</a:t>
            </a:r>
            <a:endParaRPr lang="it-IT" sz="1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F119D97-6CF0-4BDD-8B89-3C832CB5BE83}"/>
              </a:ext>
            </a:extLst>
          </p:cNvPr>
          <p:cNvSpPr/>
          <p:nvPr/>
        </p:nvSpPr>
        <p:spPr>
          <a:xfrm>
            <a:off x="7951293" y="1567973"/>
            <a:ext cx="2963031" cy="38760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CONTEXT ANALYSIS  TO KNOW LOCAL REALITIES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NEEDS ANALYSIS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INVOLVING A LARGER NUMBER OF PEOPLE THAT GRADUALLY WE MEET IN THE PROCESS</a:t>
            </a:r>
          </a:p>
          <a:p>
            <a:pPr algn="ctr"/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CO-PLAN THE ACTIONS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EVALUATE THE ACTIONS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COLLECTIVE ACTIONS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45416A-9F8F-490E-981B-59826394E0A0}"/>
              </a:ext>
            </a:extLst>
          </p:cNvPr>
          <p:cNvSpPr txBox="1"/>
          <p:nvPr/>
        </p:nvSpPr>
        <p:spPr>
          <a:xfrm rot="5400000">
            <a:off x="9608023" y="3380050"/>
            <a:ext cx="4084195" cy="460041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r>
              <a:rPr lang="en-US" sz="1400" dirty="0" err="1">
                <a:solidFill>
                  <a:srgbClr val="00989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Actio</a:t>
            </a:r>
            <a:endParaRPr lang="en-US" sz="1400" dirty="0">
              <a:solidFill>
                <a:srgbClr val="00989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sz="1400" dirty="0">
                <a:solidFill>
                  <a:srgbClr val="00989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  Research</a:t>
            </a:r>
            <a:endParaRPr lang="it-IT" sz="1400" dirty="0">
              <a:solidFill>
                <a:srgbClr val="009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777FC7-C480-47FF-A1B9-B0BB6E64AF46}"/>
              </a:ext>
            </a:extLst>
          </p:cNvPr>
          <p:cNvSpPr txBox="1"/>
          <p:nvPr/>
        </p:nvSpPr>
        <p:spPr>
          <a:xfrm>
            <a:off x="4797093" y="1569368"/>
            <a:ext cx="5687703" cy="4729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FFB00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Who is this training-in-action course for?</a:t>
            </a:r>
            <a:endParaRPr lang="it-IT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539750"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Segoe UI" panose="020B0502040204020203" pitchFamily="34" charset="0"/>
                <a:ea typeface="Quattrocento Sans"/>
                <a:cs typeface="Segoe UI" panose="020B0502040204020203" pitchFamily="34" charset="0"/>
              </a:rPr>
              <a:t>This </a:t>
            </a:r>
            <a:r>
              <a:rPr lang="en-GB" dirty="0">
                <a:latin typeface="Segoe UI" panose="020B0502040204020203" pitchFamily="34" charset="0"/>
                <a:ea typeface="Quattrocento Sans"/>
                <a:cs typeface="Segoe UI" panose="020B0502040204020203" pitchFamily="34" charset="0"/>
              </a:rPr>
              <a:t>document</a:t>
            </a:r>
            <a:r>
              <a:rPr lang="en-GB" sz="1800" dirty="0">
                <a:effectLst/>
                <a:latin typeface="Segoe UI" panose="020B0502040204020203" pitchFamily="34" charset="0"/>
                <a:ea typeface="Quattrocento Sans"/>
                <a:cs typeface="Segoe UI" panose="020B0502040204020203" pitchFamily="34" charset="0"/>
              </a:rPr>
              <a:t> is a </a:t>
            </a:r>
            <a:r>
              <a:rPr lang="en-GB" sz="1800" b="1" dirty="0">
                <a:effectLst/>
                <a:latin typeface="Segoe UI" panose="020B0502040204020203" pitchFamily="34" charset="0"/>
                <a:ea typeface="Quattrocento Sans"/>
                <a:cs typeface="Segoe UI" panose="020B0502040204020203" pitchFamily="34" charset="0"/>
              </a:rPr>
              <a:t>tool</a:t>
            </a:r>
            <a:r>
              <a:rPr lang="en-GB" sz="1800" dirty="0">
                <a:effectLst/>
                <a:latin typeface="Segoe UI" panose="020B0502040204020203" pitchFamily="34" charset="0"/>
                <a:ea typeface="Quattrocento Sans"/>
                <a:cs typeface="Segoe UI" panose="020B0502040204020203" pitchFamily="34" charset="0"/>
              </a:rPr>
              <a:t> for VET trainers and trainers from SSE organisations. It aims at constructing a training in action course that will stimulate and support trainers during their activity. It can equally serve as a reference for other professionals operating at different levels of the training and education system, interested in the SSE field.</a:t>
            </a:r>
            <a:endParaRPr lang="it-IT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539750"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Segoe UI" panose="020B0502040204020203" pitchFamily="34" charset="0"/>
                <a:ea typeface="Quattrocento Sans"/>
                <a:cs typeface="Segoe UI" panose="020B0502040204020203" pitchFamily="34" charset="0"/>
              </a:rPr>
              <a:t>This course is also useful for people,  organisations </a:t>
            </a:r>
            <a:r>
              <a:rPr lang="en-GB" dirty="0">
                <a:latin typeface="Segoe UI" panose="020B0502040204020203" pitchFamily="34" charset="0"/>
                <a:ea typeface="Quattrocento Sans"/>
                <a:cs typeface="Segoe UI" panose="020B0502040204020203" pitchFamily="34" charset="0"/>
              </a:rPr>
              <a:t>and enterprises </a:t>
            </a:r>
            <a:r>
              <a:rPr lang="en-GB" sz="1800" dirty="0">
                <a:effectLst/>
                <a:latin typeface="Segoe UI" panose="020B0502040204020203" pitchFamily="34" charset="0"/>
                <a:ea typeface="Quattrocento Sans"/>
                <a:cs typeface="Segoe UI" panose="020B0502040204020203" pitchFamily="34" charset="0"/>
              </a:rPr>
              <a:t>working in the SSE field and who have an interest in developing training courses pursuing SSE principles and values.  </a:t>
            </a:r>
            <a:endParaRPr lang="it-IT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1" descr="\\srvdc01\apdes\31_PROJECTOS\31.10_INTERNACIONAIS\31.10.013_ERASMUS_SSE_VET2\MANAGEMENT\Comunicação\Logos\logo-ssevet2-transparent.png">
            <a:extLst>
              <a:ext uri="{FF2B5EF4-FFF2-40B4-BE49-F238E27FC236}">
                <a16:creationId xmlns:a16="http://schemas.microsoft.com/office/drawing/2014/main" id="{5EA3BDE4-5D08-4320-8B59-DA9A3ED2CA0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055881" y="226423"/>
            <a:ext cx="1656521" cy="1681163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815156-FA52-4898-8D87-65E88EFDB3C8}"/>
              </a:ext>
            </a:extLst>
          </p:cNvPr>
          <p:cNvSpPr txBox="1"/>
          <p:nvPr/>
        </p:nvSpPr>
        <p:spPr>
          <a:xfrm>
            <a:off x="249382" y="226423"/>
            <a:ext cx="425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A work in-progress </a:t>
            </a:r>
            <a:r>
              <a:rPr lang="it-IT" b="1" dirty="0" err="1">
                <a:latin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 2 </a:t>
            </a:r>
            <a:r>
              <a:rPr lang="it-IT" b="1" dirty="0" err="1">
                <a:latin typeface="Segoe UI" panose="020B0502040204020203" pitchFamily="34" charset="0"/>
                <a:cs typeface="Segoe UI" panose="020B0502040204020203" pitchFamily="34" charset="0"/>
              </a:rPr>
              <a:t>years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  <a:p>
            <a:endParaRPr lang="it-IT" dirty="0"/>
          </a:p>
        </p:txBody>
      </p:sp>
      <p:pic>
        <p:nvPicPr>
          <p:cNvPr id="1026" name="Picture 2" descr="Try to minimize work in progress during sprint | by Nikolaos Raptis | Medium">
            <a:extLst>
              <a:ext uri="{FF2B5EF4-FFF2-40B4-BE49-F238E27FC236}">
                <a16:creationId xmlns:a16="http://schemas.microsoft.com/office/drawing/2014/main" id="{AE9270F8-E7CB-4FF6-BA44-D77DD0819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8" y="1821693"/>
            <a:ext cx="3214614" cy="32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83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60DA5-79C2-42D1-8CEC-4D08C4AEB7CA}"/>
              </a:ext>
            </a:extLst>
          </p:cNvPr>
          <p:cNvSpPr/>
          <p:nvPr/>
        </p:nvSpPr>
        <p:spPr>
          <a:xfrm>
            <a:off x="0" y="149274"/>
            <a:ext cx="10307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Training in action course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ABE3EB-6111-46F7-A513-42D04DBF1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04" y="149274"/>
            <a:ext cx="4427826" cy="6648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737D213-019E-4F57-BF68-BC9BE6F89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3" y="1233487"/>
            <a:ext cx="5015344" cy="530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FC45C05-C3DD-4ACB-974C-7E9A9066FEF5}"/>
              </a:ext>
            </a:extLst>
          </p:cNvPr>
          <p:cNvCxnSpPr/>
          <p:nvPr/>
        </p:nvCxnSpPr>
        <p:spPr>
          <a:xfrm>
            <a:off x="5569528" y="2161309"/>
            <a:ext cx="969818" cy="0"/>
          </a:xfrm>
          <a:prstGeom prst="straightConnector1">
            <a:avLst/>
          </a:prstGeom>
          <a:ln>
            <a:solidFill>
              <a:srgbClr val="0098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592A3A9-36A9-4AB8-BA0B-1DBD9E5B2502}"/>
              </a:ext>
            </a:extLst>
          </p:cNvPr>
          <p:cNvCxnSpPr/>
          <p:nvPr/>
        </p:nvCxnSpPr>
        <p:spPr>
          <a:xfrm>
            <a:off x="5505732" y="3487206"/>
            <a:ext cx="969818" cy="0"/>
          </a:xfrm>
          <a:prstGeom prst="straightConnector1">
            <a:avLst/>
          </a:prstGeom>
          <a:ln>
            <a:solidFill>
              <a:srgbClr val="0098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AF744050-3064-4547-83D7-B4D6D3C14480}"/>
              </a:ext>
            </a:extLst>
          </p:cNvPr>
          <p:cNvCxnSpPr/>
          <p:nvPr/>
        </p:nvCxnSpPr>
        <p:spPr>
          <a:xfrm>
            <a:off x="5505732" y="4890654"/>
            <a:ext cx="969818" cy="0"/>
          </a:xfrm>
          <a:prstGeom prst="straightConnector1">
            <a:avLst/>
          </a:prstGeom>
          <a:ln>
            <a:solidFill>
              <a:srgbClr val="0098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95114C6-BDEB-4E74-A185-CDC3237A2B6C}"/>
              </a:ext>
            </a:extLst>
          </p:cNvPr>
          <p:cNvSpPr/>
          <p:nvPr/>
        </p:nvSpPr>
        <p:spPr>
          <a:xfrm>
            <a:off x="0" y="149274"/>
            <a:ext cx="10307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Training in action course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84BE2C-9212-407B-ADC9-6887E575CA14}"/>
              </a:ext>
            </a:extLst>
          </p:cNvPr>
          <p:cNvSpPr txBox="1"/>
          <p:nvPr/>
        </p:nvSpPr>
        <p:spPr>
          <a:xfrm>
            <a:off x="817417" y="1413164"/>
            <a:ext cx="937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There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are two main characteristics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of the course we have designed and on which we would like to collect your ideas or issues, based on the training experience that you lived</a:t>
            </a: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C05C8ACA-0B0A-4339-B371-E8C6151634B5}"/>
              </a:ext>
            </a:extLst>
          </p:cNvPr>
          <p:cNvSpPr/>
          <p:nvPr/>
        </p:nvSpPr>
        <p:spPr>
          <a:xfrm>
            <a:off x="1074864" y="2202869"/>
            <a:ext cx="3810000" cy="1898073"/>
          </a:xfrm>
          <a:prstGeom prst="roundRect">
            <a:avLst/>
          </a:prstGeom>
          <a:solidFill>
            <a:srgbClr val="FF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THE TRAINING COMMUNITY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852F814-CCB8-4505-AC6F-A633CC701EF7}"/>
              </a:ext>
            </a:extLst>
          </p:cNvPr>
          <p:cNvSpPr/>
          <p:nvPr/>
        </p:nvSpPr>
        <p:spPr>
          <a:xfrm>
            <a:off x="7190358" y="2202869"/>
            <a:ext cx="3809999" cy="1898073"/>
          </a:xfrm>
          <a:prstGeom prst="roundRect">
            <a:avLst/>
          </a:prstGeom>
          <a:solidFill>
            <a:srgbClr val="009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THE ACTION RESEARCH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074D083-9AAC-4C20-9613-45781A3C21D4}"/>
              </a:ext>
            </a:extLst>
          </p:cNvPr>
          <p:cNvSpPr txBox="1"/>
          <p:nvPr/>
        </p:nvSpPr>
        <p:spPr>
          <a:xfrm>
            <a:off x="692727" y="4544291"/>
            <a:ext cx="10307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national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pilot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trainings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have had many ways of creating a training community and making action research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Now, with the health emergency, we need to rethink these crucial elements of our work asking ourselves above all how this training in action can maintain its characteristics even at a distance</a:t>
            </a:r>
          </a:p>
        </p:txBody>
      </p:sp>
    </p:spTree>
    <p:extLst>
      <p:ext uri="{BB962C8B-B14F-4D97-AF65-F5344CB8AC3E}">
        <p14:creationId xmlns:p14="http://schemas.microsoft.com/office/powerpoint/2010/main" val="41664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6FEFE-5FFD-4636-A8A8-0613BE2B8E67}"/>
              </a:ext>
            </a:extLst>
          </p:cNvPr>
          <p:cNvSpPr/>
          <p:nvPr/>
        </p:nvSpPr>
        <p:spPr>
          <a:xfrm>
            <a:off x="0" y="6140269"/>
            <a:ext cx="12192000" cy="114220"/>
          </a:xfrm>
          <a:prstGeom prst="rect">
            <a:avLst/>
          </a:prstGeom>
          <a:solidFill>
            <a:srgbClr val="FFB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F60DA5-79C2-42D1-8CEC-4D08C4AEB7CA}"/>
              </a:ext>
            </a:extLst>
          </p:cNvPr>
          <p:cNvSpPr/>
          <p:nvPr/>
        </p:nvSpPr>
        <p:spPr>
          <a:xfrm>
            <a:off x="0" y="149274"/>
            <a:ext cx="10307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Training in action course –  </a:t>
            </a:r>
            <a:r>
              <a:rPr lang="en-US" sz="2400" dirty="0">
                <a:solidFill>
                  <a:srgbClr val="FFB00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Training Community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78768D5-6001-488C-B4ED-F7DB1C0CD5D3}"/>
              </a:ext>
            </a:extLst>
          </p:cNvPr>
          <p:cNvSpPr txBox="1"/>
          <p:nvPr/>
        </p:nvSpPr>
        <p:spPr>
          <a:xfrm>
            <a:off x="0" y="6238564"/>
            <a:ext cx="12192000" cy="712200"/>
          </a:xfrm>
          <a:prstGeom prst="rect">
            <a:avLst/>
          </a:prstGeom>
          <a:solidFill>
            <a:srgbClr val="039DA6"/>
          </a:solidFill>
          <a:ln>
            <a:noFill/>
            <a:prstDash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000" i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“ No one educates anyone, but we all educate ourselves in the community” 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(Freire P. 1970)</a:t>
            </a:r>
            <a:endParaRPr lang="en-US" sz="1400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2FF68B3-D711-4FE9-A28E-73602B208A69}"/>
              </a:ext>
            </a:extLst>
          </p:cNvPr>
          <p:cNvSpPr/>
          <p:nvPr/>
        </p:nvSpPr>
        <p:spPr>
          <a:xfrm>
            <a:off x="8482925" y="1478243"/>
            <a:ext cx="3082999" cy="31926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00989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TO CREATE A TRAINING COMMUNITY :</a:t>
            </a:r>
          </a:p>
          <a:p>
            <a:pPr algn="ctr"/>
            <a:endParaRPr lang="en-GB" sz="1800" dirty="0">
              <a:solidFill>
                <a:srgbClr val="009893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GB" sz="1800" dirty="0">
                <a:solidFill>
                  <a:srgbClr val="00989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AMONG THE TRAINERS WHO DECIDE TO PARTICIPATE IN THIS PROCESS AS TRAINEES</a:t>
            </a:r>
          </a:p>
          <a:p>
            <a:pPr algn="ctr"/>
            <a:r>
              <a:rPr lang="en-GB" sz="1800" dirty="0">
                <a:solidFill>
                  <a:srgbClr val="00989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en-GB" dirty="0">
              <a:solidFill>
                <a:srgbClr val="009893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GB" sz="1800" dirty="0">
                <a:solidFill>
                  <a:srgbClr val="00989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BETWEEN TRAINERS AND TRAINEES</a:t>
            </a: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57CDE6E-C700-43EA-9B15-EF1A59AB7B86}"/>
              </a:ext>
            </a:extLst>
          </p:cNvPr>
          <p:cNvSpPr/>
          <p:nvPr/>
        </p:nvSpPr>
        <p:spPr>
          <a:xfrm>
            <a:off x="413379" y="1202240"/>
            <a:ext cx="5505508" cy="3617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a training community is a process that requires time and above all </a:t>
            </a:r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CARE</a:t>
            </a:r>
          </a:p>
          <a:p>
            <a:pPr algn="ctr"/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Care is a core notion in SSE emphasizing the reciprocal responsibility to provide a great attention to fair participation, well-being and safety feelings </a:t>
            </a:r>
          </a:p>
          <a:p>
            <a:endParaRPr lang="en-GB" sz="1800" dirty="0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Care is the ingredient at the </a:t>
            </a:r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basis</a:t>
            </a:r>
            <a:r>
              <a:rPr lang="en-GB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of an emerging learning community</a:t>
            </a:r>
          </a:p>
          <a:p>
            <a:pPr algn="ctr"/>
            <a:endParaRPr lang="it-IT" sz="1600" b="1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AE9F253-08A5-4BC1-9D29-02EC409F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1738"/>
            <a:ext cx="2175813" cy="111853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DD34C4A-52B3-4933-9154-5C3656E3C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49309" y="5016929"/>
            <a:ext cx="1835427" cy="111853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52FB0E3-D405-4B33-A1AD-3A39E0E1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08" y="5016928"/>
            <a:ext cx="2175813" cy="111853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5186BAA-D060-4E4C-AD0C-E00025F1A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24106" y="5016927"/>
            <a:ext cx="1729409" cy="111853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15A8EE8-4801-42A9-872D-83AFD713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801" y="5017872"/>
            <a:ext cx="2175813" cy="111853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3DED44AC-CBC2-4547-AEA3-9D1CED29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42691" y="5014951"/>
            <a:ext cx="2175812" cy="1118531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A5BD9C0F-C981-45DA-B34F-D3D6A6D3CB3C}"/>
              </a:ext>
            </a:extLst>
          </p:cNvPr>
          <p:cNvCxnSpPr>
            <a:cxnSpLocks/>
          </p:cNvCxnSpPr>
          <p:nvPr/>
        </p:nvCxnSpPr>
        <p:spPr>
          <a:xfrm>
            <a:off x="6124106" y="2800143"/>
            <a:ext cx="2174587" cy="0"/>
          </a:xfrm>
          <a:prstGeom prst="straightConnector1">
            <a:avLst/>
          </a:prstGeom>
          <a:ln>
            <a:solidFill>
              <a:srgbClr val="0098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6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6FEFE-5FFD-4636-A8A8-0613BE2B8E67}"/>
              </a:ext>
            </a:extLst>
          </p:cNvPr>
          <p:cNvSpPr/>
          <p:nvPr/>
        </p:nvSpPr>
        <p:spPr>
          <a:xfrm>
            <a:off x="0" y="6140269"/>
            <a:ext cx="12192000" cy="114220"/>
          </a:xfrm>
          <a:prstGeom prst="rect">
            <a:avLst/>
          </a:prstGeom>
          <a:solidFill>
            <a:srgbClr val="FFB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F60DA5-79C2-42D1-8CEC-4D08C4AEB7CA}"/>
              </a:ext>
            </a:extLst>
          </p:cNvPr>
          <p:cNvSpPr/>
          <p:nvPr/>
        </p:nvSpPr>
        <p:spPr>
          <a:xfrm>
            <a:off x="0" y="149274"/>
            <a:ext cx="10307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Training in action course –  </a:t>
            </a:r>
            <a:r>
              <a:rPr lang="en-US" sz="2400" dirty="0">
                <a:solidFill>
                  <a:srgbClr val="FFB00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Training Community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78768D5-6001-488C-B4ED-F7DB1C0CD5D3}"/>
              </a:ext>
            </a:extLst>
          </p:cNvPr>
          <p:cNvSpPr txBox="1"/>
          <p:nvPr/>
        </p:nvSpPr>
        <p:spPr>
          <a:xfrm>
            <a:off x="0" y="6238564"/>
            <a:ext cx="12192000" cy="712200"/>
          </a:xfrm>
          <a:prstGeom prst="rect">
            <a:avLst/>
          </a:prstGeom>
          <a:solidFill>
            <a:srgbClr val="039DA6"/>
          </a:solidFill>
          <a:ln>
            <a:noFill/>
            <a:prstDash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endParaRPr lang="en-US" b="1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57CDE6E-C700-43EA-9B15-EF1A59AB7B86}"/>
              </a:ext>
            </a:extLst>
          </p:cNvPr>
          <p:cNvSpPr/>
          <p:nvPr/>
        </p:nvSpPr>
        <p:spPr>
          <a:xfrm>
            <a:off x="577755" y="1161536"/>
            <a:ext cx="10463284" cy="36678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PEER COMMUNITY DURING ALL THE TRAINING PROCESS</a:t>
            </a: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FROM THE DESIGN TO THE EVALUATION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TRAINING PATH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PARTICIPATORY LEARNING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TEAM SPIRIT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CAPABILITY APPROACH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989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THE ROLE OF THE TRAINER</a:t>
            </a:r>
            <a:endParaRPr lang="it-IT" sz="1600" dirty="0">
              <a:solidFill>
                <a:srgbClr val="0098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AE9F253-08A5-4BC1-9D29-02EC409F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1738"/>
            <a:ext cx="2175813" cy="111853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DD34C4A-52B3-4933-9154-5C3656E3C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49309" y="5016929"/>
            <a:ext cx="1835427" cy="111853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52FB0E3-D405-4B33-A1AD-3A39E0E1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08" y="5016928"/>
            <a:ext cx="2175813" cy="111853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5186BAA-D060-4E4C-AD0C-E00025F1A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24106" y="5016927"/>
            <a:ext cx="1729409" cy="111853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15A8EE8-4801-42A9-872D-83AFD713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801" y="5017872"/>
            <a:ext cx="2175813" cy="111853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3DED44AC-CBC2-4547-AEA3-9D1CED29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42691" y="5014951"/>
            <a:ext cx="2175812" cy="11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BB59E05-3218-4E49-97C7-58A02C160803}"/>
              </a:ext>
            </a:extLst>
          </p:cNvPr>
          <p:cNvSpPr/>
          <p:nvPr/>
        </p:nvSpPr>
        <p:spPr>
          <a:xfrm>
            <a:off x="0" y="149274"/>
            <a:ext cx="10307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Training in action course </a:t>
            </a:r>
            <a:endParaRPr lang="en-US" sz="2400" dirty="0">
              <a:solidFill>
                <a:srgbClr val="FFB00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A31615-F50D-47A8-BC4F-092F1F3B62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66" y="3429000"/>
            <a:ext cx="4908745" cy="3121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B208CE1-731F-4625-B3CE-67B38A525384}"/>
              </a:ext>
            </a:extLst>
          </p:cNvPr>
          <p:cNvSpPr/>
          <p:nvPr/>
        </p:nvSpPr>
        <p:spPr>
          <a:xfrm>
            <a:off x="772624" y="3382453"/>
            <a:ext cx="4381191" cy="31213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9893"/>
                </a:solidFill>
                <a:latin typeface="Segoe UI "/>
              </a:rPr>
              <a:t>TRAINERS</a:t>
            </a:r>
            <a:endParaRPr lang="it-IT" sz="1600" dirty="0">
              <a:solidFill>
                <a:srgbClr val="009893"/>
              </a:solidFill>
              <a:latin typeface="Segoe UI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9893"/>
                </a:solidFill>
                <a:latin typeface="Segoe UI "/>
              </a:rPr>
              <a:t>TRAINEES</a:t>
            </a:r>
            <a:endParaRPr lang="it-IT" sz="1600" dirty="0">
              <a:solidFill>
                <a:srgbClr val="009893"/>
              </a:solidFill>
              <a:latin typeface="Segoe UI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9893"/>
                </a:solidFill>
                <a:latin typeface="Segoe UI "/>
              </a:rPr>
              <a:t>TRAINEES’ FAMILIES</a:t>
            </a:r>
            <a:endParaRPr lang="it-IT" sz="1600" dirty="0">
              <a:solidFill>
                <a:srgbClr val="009893"/>
              </a:solidFill>
              <a:latin typeface="Segoe UI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9893"/>
                </a:solidFill>
                <a:latin typeface="Segoe UI "/>
              </a:rPr>
              <a:t>VET PROVIDERS</a:t>
            </a:r>
            <a:endParaRPr lang="it-IT" sz="1600" dirty="0">
              <a:solidFill>
                <a:srgbClr val="009893"/>
              </a:solidFill>
              <a:latin typeface="Segoe UI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9893"/>
                </a:solidFill>
                <a:latin typeface="Segoe UI "/>
              </a:rPr>
              <a:t>OTHERS EDUCATIONAL AGENCIES</a:t>
            </a:r>
            <a:endParaRPr lang="it-IT" sz="1600" dirty="0">
              <a:solidFill>
                <a:srgbClr val="009893"/>
              </a:solidFill>
              <a:latin typeface="Segoe UI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9893"/>
                </a:solidFill>
                <a:latin typeface="Segoe UI "/>
              </a:rPr>
              <a:t>LOCAL BUSINESS AND COMPANIES (INVOLVED IN SSE OR NOT)</a:t>
            </a:r>
            <a:endParaRPr lang="it-IT" sz="1600" dirty="0">
              <a:solidFill>
                <a:srgbClr val="009893"/>
              </a:solidFill>
              <a:latin typeface="Segoe UI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9893"/>
                </a:solidFill>
                <a:latin typeface="Segoe UI "/>
              </a:rPr>
              <a:t>LOCAL AND NATIONAL INSTITUTIONS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9893"/>
                </a:solidFill>
                <a:latin typeface="Segoe UI "/>
              </a:rPr>
              <a:t>……</a:t>
            </a:r>
            <a:endParaRPr lang="it-IT" sz="1600" dirty="0">
              <a:solidFill>
                <a:srgbClr val="009893"/>
              </a:solidFill>
              <a:latin typeface="Segoe UI 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3513993-431A-45D4-B7AF-C87275BA9386}"/>
              </a:ext>
            </a:extLst>
          </p:cNvPr>
          <p:cNvSpPr txBox="1"/>
          <p:nvPr/>
        </p:nvSpPr>
        <p:spPr>
          <a:xfrm>
            <a:off x="450376" y="1351128"/>
            <a:ext cx="98572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But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it’s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enough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us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! </a:t>
            </a:r>
          </a:p>
          <a:p>
            <a:pPr algn="ctr"/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When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are in a training in action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process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have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keep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in mind the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importance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to involve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people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can be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interested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and can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became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part of the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process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have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have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an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inclusive </a:t>
            </a:r>
            <a:r>
              <a:rPr lang="it-IT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perspective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maybe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starts in a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classroom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virtual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or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) and spreads out,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goes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outside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554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6FEFE-5FFD-4636-A8A8-0613BE2B8E67}"/>
              </a:ext>
            </a:extLst>
          </p:cNvPr>
          <p:cNvSpPr/>
          <p:nvPr/>
        </p:nvSpPr>
        <p:spPr>
          <a:xfrm>
            <a:off x="0" y="5436300"/>
            <a:ext cx="12192000" cy="114220"/>
          </a:xfrm>
          <a:prstGeom prst="rect">
            <a:avLst/>
          </a:prstGeom>
          <a:solidFill>
            <a:srgbClr val="FFB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F60DA5-79C2-42D1-8CEC-4D08C4AEB7CA}"/>
              </a:ext>
            </a:extLst>
          </p:cNvPr>
          <p:cNvSpPr/>
          <p:nvPr/>
        </p:nvSpPr>
        <p:spPr>
          <a:xfrm>
            <a:off x="0" y="149274"/>
            <a:ext cx="10307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Training in action course – The Action Research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78768D5-6001-488C-B4ED-F7DB1C0CD5D3}"/>
              </a:ext>
            </a:extLst>
          </p:cNvPr>
          <p:cNvSpPr txBox="1"/>
          <p:nvPr/>
        </p:nvSpPr>
        <p:spPr>
          <a:xfrm>
            <a:off x="0" y="5550520"/>
            <a:ext cx="12192000" cy="1347235"/>
          </a:xfrm>
          <a:prstGeom prst="rect">
            <a:avLst/>
          </a:prstGeom>
          <a:solidFill>
            <a:srgbClr val="039DA6"/>
          </a:solidFill>
          <a:ln>
            <a:noFill/>
            <a:prstDash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2000" b="1" i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“the task of action research is not to describe the world as it presents itself, </a:t>
            </a:r>
          </a:p>
          <a:p>
            <a:pPr algn="ctr">
              <a:lnSpc>
                <a:spcPct val="115000"/>
              </a:lnSpc>
            </a:pPr>
            <a:r>
              <a:rPr lang="en-GB" sz="2000" b="1" i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but to be able to outline how it could be“</a:t>
            </a:r>
          </a:p>
          <a:p>
            <a:pPr algn="r"/>
            <a:r>
              <a:rPr lang="it-IT" sz="13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Arcidiacono C. “Ricerca-azione partecipata e “cooperative </a:t>
            </a:r>
            <a:r>
              <a:rPr lang="it-IT" sz="1300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inquiry</a:t>
            </a:r>
            <a:r>
              <a:rPr lang="it-IT" sz="13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algn="r"/>
            <a:r>
              <a:rPr lang="it-IT" sz="13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300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</a:t>
            </a:r>
            <a:r>
              <a:rPr lang="it-IT" sz="13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it-IT" sz="13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-action and "cooperative </a:t>
            </a:r>
            <a:r>
              <a:rPr lang="it-IT" sz="1300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inquiry</a:t>
            </a:r>
            <a:r>
              <a:rPr lang="it-IT" sz="13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”) in “La ricerca-intervento”, a cura di Colucci-Colombo-Montali, Il Mulino Prismi, 2008.</a:t>
            </a:r>
            <a:endParaRPr lang="en-US" sz="1300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57CDE6E-C700-43EA-9B15-EF1A59AB7B86}"/>
              </a:ext>
            </a:extLst>
          </p:cNvPr>
          <p:cNvSpPr/>
          <p:nvPr/>
        </p:nvSpPr>
        <p:spPr>
          <a:xfrm>
            <a:off x="1229440" y="1280560"/>
            <a:ext cx="2594415" cy="1417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FFB00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IN ACTION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144F98C-155D-4ECA-91AB-28263805779A}"/>
              </a:ext>
            </a:extLst>
          </p:cNvPr>
          <p:cNvSpPr/>
          <p:nvPr/>
        </p:nvSpPr>
        <p:spPr>
          <a:xfrm>
            <a:off x="7463984" y="1280560"/>
            <a:ext cx="2491408" cy="1417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B00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 RESEARCH</a:t>
            </a:r>
            <a:endParaRPr lang="it-IT" sz="1600" b="1" dirty="0">
              <a:solidFill>
                <a:srgbClr val="FFB00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3D09918-7DCA-42B2-8ACC-9AAFE3917A7D}"/>
              </a:ext>
            </a:extLst>
          </p:cNvPr>
          <p:cNvSpPr txBox="1"/>
          <p:nvPr/>
        </p:nvSpPr>
        <p:spPr>
          <a:xfrm>
            <a:off x="880666" y="3237835"/>
            <a:ext cx="9213272" cy="1848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Within a path of continuous training strongly anchored to local contexts, </a:t>
            </a:r>
            <a:r>
              <a:rPr lang="en-GB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methodology of action research seems the most useful and suitable </a:t>
            </a:r>
            <a:r>
              <a:rPr lang="en-GB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mode of intervention.</a:t>
            </a:r>
          </a:p>
          <a:p>
            <a:pPr algn="just"/>
            <a:r>
              <a:rPr lang="it-IT" sz="1800" baseline="30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45596F49-D18A-471E-9CB2-C91488C14B0C}"/>
              </a:ext>
            </a:extLst>
          </p:cNvPr>
          <p:cNvSpPr/>
          <p:nvPr/>
        </p:nvSpPr>
        <p:spPr>
          <a:xfrm>
            <a:off x="4488873" y="1662905"/>
            <a:ext cx="2491408" cy="6927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6211A759-6147-4E3C-B899-57B130454B7F}"/>
              </a:ext>
            </a:extLst>
          </p:cNvPr>
          <p:cNvSpPr/>
          <p:nvPr/>
        </p:nvSpPr>
        <p:spPr>
          <a:xfrm flipH="1">
            <a:off x="4488873" y="1920278"/>
            <a:ext cx="2491408" cy="6927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99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60DA5-79C2-42D1-8CEC-4D08C4AEB7CA}"/>
              </a:ext>
            </a:extLst>
          </p:cNvPr>
          <p:cNvSpPr/>
          <p:nvPr/>
        </p:nvSpPr>
        <p:spPr>
          <a:xfrm>
            <a:off x="0" y="149274"/>
            <a:ext cx="10307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Training in action course – The Action Research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8F5ECD-861B-4504-A48E-D55238A3ED37}"/>
              </a:ext>
            </a:extLst>
          </p:cNvPr>
          <p:cNvSpPr txBox="1"/>
          <p:nvPr/>
        </p:nvSpPr>
        <p:spPr>
          <a:xfrm>
            <a:off x="188686" y="1250526"/>
            <a:ext cx="4122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IT’S A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CYCLICAL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RESEARCH PROCESS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design,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research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action,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reflection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and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evaluation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are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interconnected</a:t>
            </a: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64AB45C-333E-4C0F-BD0B-AEF88F09B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23"/>
          <a:stretch/>
        </p:blipFill>
        <p:spPr>
          <a:xfrm>
            <a:off x="5153814" y="1250525"/>
            <a:ext cx="5153815" cy="226714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C690B3D-B643-4532-9509-2CD43CF36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7" y="3517674"/>
            <a:ext cx="4662063" cy="314632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46A1EC-522F-40EA-84F9-C08CB65FC5D9}"/>
              </a:ext>
            </a:extLst>
          </p:cNvPr>
          <p:cNvSpPr txBox="1"/>
          <p:nvPr/>
        </p:nvSpPr>
        <p:spPr>
          <a:xfrm>
            <a:off x="5222851" y="3429000"/>
            <a:ext cx="5504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IT’S A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PARTICIPATORY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PROCESS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each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step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presupposes the participation of the actors involved: those that are usually defined as the recipients become agents of change </a:t>
            </a: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7F0EEBB-484E-4F58-823F-946CAF3FDE2A}"/>
              </a:ext>
            </a:extLst>
          </p:cNvPr>
          <p:cNvSpPr txBox="1"/>
          <p:nvPr/>
        </p:nvSpPr>
        <p:spPr>
          <a:xfrm>
            <a:off x="5222851" y="4954400"/>
            <a:ext cx="6644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IT’S A TOOL OF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TRASFORMATION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It’s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used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academic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contexts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but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it’s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also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validated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methodology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of social action.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Research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does not separate itself from action, but becomes action itself </a:t>
            </a: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30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772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</vt:lpstr>
      <vt:lpstr>Segoe UI Black</vt:lpstr>
      <vt:lpstr>Segoe UI Semibold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Tzamouranou</dc:creator>
  <cp:lastModifiedBy>BONIFAZI CHIARA</cp:lastModifiedBy>
  <cp:revision>159</cp:revision>
  <dcterms:created xsi:type="dcterms:W3CDTF">2019-06-15T08:49:06Z</dcterms:created>
  <dcterms:modified xsi:type="dcterms:W3CDTF">2020-11-12T10:25:45Z</dcterms:modified>
</cp:coreProperties>
</file>